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theme/themeOverride3.xml" ContentType="application/vnd.openxmlformats-officedocument.themeOverride+xml"/>
  <Override PartName="/ppt/notesSlides/notesSlide2.xml" ContentType="application/vnd.openxmlformats-officedocument.presentationml.notesSlide+xml"/>
  <Override PartName="/ppt/theme/themeOverride4.xml" ContentType="application/vnd.openxmlformats-officedocument.themeOverride+xml"/>
  <Override PartName="/ppt/notesSlides/notesSlide3.xml" ContentType="application/vnd.openxmlformats-officedocument.presentationml.notesSlide+xml"/>
  <Override PartName="/ppt/theme/themeOverride5.xml" ContentType="application/vnd.openxmlformats-officedocument.themeOverride+xml"/>
  <Override PartName="/ppt/notesSlides/notesSlide4.xml" ContentType="application/vnd.openxmlformats-officedocument.presentationml.notesSlide+xml"/>
  <Override PartName="/ppt/theme/themeOverride6.xml" ContentType="application/vnd.openxmlformats-officedocument.themeOverride+xml"/>
  <Override PartName="/ppt/notesSlides/notesSlide5.xml" ContentType="application/vnd.openxmlformats-officedocument.presentationml.notesSlide+xml"/>
  <Override PartName="/ppt/theme/themeOverride7.xml" ContentType="application/vnd.openxmlformats-officedocument.themeOverride+xml"/>
  <Override PartName="/ppt/notesSlides/notesSlide6.xml" ContentType="application/vnd.openxmlformats-officedocument.presentationml.notesSlide+xml"/>
  <Override PartName="/ppt/theme/themeOverride8.xml" ContentType="application/vnd.openxmlformats-officedocument.themeOverride+xml"/>
  <Override PartName="/ppt/theme/themeOverride9.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2"/>
    <p:sldId id="272" r:id="rId3"/>
    <p:sldId id="257" r:id="rId4"/>
    <p:sldId id="258" r:id="rId5"/>
    <p:sldId id="259" r:id="rId6"/>
    <p:sldId id="266" r:id="rId7"/>
    <p:sldId id="267" r:id="rId8"/>
    <p:sldId id="268" r:id="rId9"/>
    <p:sldId id="269" r:id="rId10"/>
    <p:sldId id="270" r:id="rId11"/>
    <p:sldId id="271" r:id="rId12"/>
    <p:sldId id="260" r:id="rId13"/>
    <p:sldId id="261" r:id="rId14"/>
  </p:sldIdLst>
  <p:sldSz cx="18288000" cy="10287000"/>
  <p:notesSz cx="6858000" cy="9144000"/>
  <p:embeddedFontLst>
    <p:embeddedFont>
      <p:font typeface="Indi Kazka" panose="020B0604020202020204" charset="0"/>
      <p:regular r:id="rId16"/>
    </p:embeddedFont>
    <p:embeddedFont>
      <p:font typeface="League Gothic"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1E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783" autoAdjust="0"/>
    <p:restoredTop sz="87945" autoAdjust="0"/>
  </p:normalViewPr>
  <p:slideViewPr>
    <p:cSldViewPr>
      <p:cViewPr varScale="1">
        <p:scale>
          <a:sx n="48" d="100"/>
          <a:sy n="48" d="100"/>
        </p:scale>
        <p:origin x="1406" y="125"/>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18.png>
</file>

<file path=ppt/media/image19.svg>
</file>

<file path=ppt/media/image2.jpeg>
</file>

<file path=ppt/media/image20.png>
</file>

<file path=ppt/media/image21.svg>
</file>

<file path=ppt/media/image22.png>
</file>

<file path=ppt/media/image23.svg>
</file>

<file path=ppt/media/image24.png>
</file>

<file path=ppt/media/image25.svg>
</file>

<file path=ppt/media/image3.png>
</file>

<file path=ppt/media/image4.png>
</file>

<file path=ppt/media/image5.png>
</file>

<file path=ppt/media/image6.jpe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A7EF0D-88F4-B149-8F4B-A0ECF482AB0F}" type="datetimeFigureOut">
              <a:rPr lang="en-IL" smtClean="0"/>
              <a:t>19/05/2025</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3B1A73-3AB6-EE48-AA68-F109A11BC239}" type="slidenum">
              <a:rPr lang="en-IL" smtClean="0"/>
              <a:t>‹#›</a:t>
            </a:fld>
            <a:endParaRPr lang="en-IL"/>
          </a:p>
        </p:txBody>
      </p:sp>
    </p:spTree>
    <p:extLst>
      <p:ext uri="{BB962C8B-B14F-4D97-AF65-F5344CB8AC3E}">
        <p14:creationId xmlns:p14="http://schemas.microsoft.com/office/powerpoint/2010/main" val="20977063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Speaker Notes:</a:t>
            </a:r>
            <a:r>
              <a:rPr lang="en-US" sz="1200" b="0" i="0" u="none" strike="noStrike" kern="1200" dirty="0">
                <a:solidFill>
                  <a:schemeClr val="tx1"/>
                </a:solidFill>
                <a:effectLst/>
                <a:latin typeface="+mn-lt"/>
                <a:ea typeface="+mn-ea"/>
                <a:cs typeface="+mn-cs"/>
              </a:rPr>
              <a:t> (You'll deliver this verbally)</a:t>
            </a:r>
            <a:br>
              <a:rPr lang="en-US" dirty="0"/>
            </a:br>
            <a:r>
              <a:rPr lang="en-US" sz="1200" b="0" i="0" u="none" strike="noStrike" kern="1200" dirty="0">
                <a:solidFill>
                  <a:schemeClr val="tx1"/>
                </a:solidFill>
                <a:effectLst/>
                <a:latin typeface="+mn-lt"/>
                <a:ea typeface="+mn-ea"/>
                <a:cs typeface="+mn-cs"/>
              </a:rPr>
              <a:t>Of course, we hit some challenges. Like, how do we manage all these unique player powers without the code getting super messy? How do we make switching between powers feel good? How do we make sure the game mechanics actually connect to our deeper themes? And how do we get all the different parts of the game to talk to each other without creating a tangled web?</a:t>
            </a:r>
            <a:endParaRPr lang="en-IL" dirty="0"/>
          </a:p>
        </p:txBody>
      </p:sp>
      <p:sp>
        <p:nvSpPr>
          <p:cNvPr id="4" name="Slide Number Placeholder 3"/>
          <p:cNvSpPr>
            <a:spLocks noGrp="1"/>
          </p:cNvSpPr>
          <p:nvPr>
            <p:ph type="sldNum" sz="quarter" idx="5"/>
          </p:nvPr>
        </p:nvSpPr>
        <p:spPr/>
        <p:txBody>
          <a:bodyPr/>
          <a:lstStyle/>
          <a:p>
            <a:fld id="{212B8D56-A16B-0146-A96D-8A3B3FC20AE0}" type="slidenum">
              <a:rPr lang="en-IL" smtClean="0"/>
              <a:t>6</a:t>
            </a:fld>
            <a:endParaRPr lang="en-IL"/>
          </a:p>
        </p:txBody>
      </p:sp>
    </p:spTree>
    <p:extLst>
      <p:ext uri="{BB962C8B-B14F-4D97-AF65-F5344CB8AC3E}">
        <p14:creationId xmlns:p14="http://schemas.microsoft.com/office/powerpoint/2010/main" val="7475630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Speaker Notes:</a:t>
            </a:r>
            <a:r>
              <a:rPr lang="en-US" sz="1200" b="0" i="0" u="none" strike="noStrike" kern="1200" dirty="0">
                <a:solidFill>
                  <a:schemeClr val="tx1"/>
                </a:solidFill>
                <a:effectLst/>
                <a:latin typeface="+mn-lt"/>
                <a:ea typeface="+mn-ea"/>
                <a:cs typeface="+mn-cs"/>
              </a:rPr>
              <a:t> (You'll deliver this verbally)</a:t>
            </a:r>
            <a:br>
              <a:rPr lang="en-US" dirty="0"/>
            </a:br>
            <a:r>
              <a:rPr lang="en-US" sz="1200" b="0" i="0" u="none" strike="noStrike" kern="1200" dirty="0">
                <a:solidFill>
                  <a:schemeClr val="tx1"/>
                </a:solidFill>
                <a:effectLst/>
                <a:latin typeface="+mn-lt"/>
                <a:ea typeface="+mn-ea"/>
                <a:cs typeface="+mn-cs"/>
              </a:rPr>
              <a:t>So here's how we tackled those challenges. Our main trick was using </a:t>
            </a:r>
            <a:r>
              <a:rPr lang="en-US" sz="1200" b="0" i="0" u="none" strike="noStrike" kern="1200" dirty="0" err="1">
                <a:solidFill>
                  <a:schemeClr val="tx1"/>
                </a:solidFill>
                <a:effectLst/>
                <a:latin typeface="+mn-lt"/>
                <a:ea typeface="+mn-ea"/>
                <a:cs typeface="+mn-cs"/>
              </a:rPr>
              <a:t>ScriptableObjects</a:t>
            </a:r>
            <a:r>
              <a:rPr lang="en-US" sz="1200" b="0" i="0" u="none" strike="noStrike" kern="1200" dirty="0">
                <a:solidFill>
                  <a:schemeClr val="tx1"/>
                </a:solidFill>
                <a:effectLst/>
                <a:latin typeface="+mn-lt"/>
                <a:ea typeface="+mn-ea"/>
                <a:cs typeface="+mn-cs"/>
              </a:rPr>
              <a:t> a LOT. Think of these as data files that tell the game how abilities work or how enemies should behave. This means adding a new power is mostly like adding a new data file, not rewriting a bunch of code. For player powers, we used the Strategy pattern – which just means the player can easily swap their 'game plan' based on the enemy power they're using.</a:t>
            </a:r>
            <a:endParaRPr lang="en-IL" dirty="0"/>
          </a:p>
        </p:txBody>
      </p:sp>
      <p:sp>
        <p:nvSpPr>
          <p:cNvPr id="4" name="Slide Number Placeholder 3"/>
          <p:cNvSpPr>
            <a:spLocks noGrp="1"/>
          </p:cNvSpPr>
          <p:nvPr>
            <p:ph type="sldNum" sz="quarter" idx="5"/>
          </p:nvPr>
        </p:nvSpPr>
        <p:spPr/>
        <p:txBody>
          <a:bodyPr/>
          <a:lstStyle/>
          <a:p>
            <a:fld id="{212B8D56-A16B-0146-A96D-8A3B3FC20AE0}" type="slidenum">
              <a:rPr lang="en-IL" smtClean="0"/>
              <a:t>7</a:t>
            </a:fld>
            <a:endParaRPr lang="en-IL"/>
          </a:p>
        </p:txBody>
      </p:sp>
    </p:spTree>
    <p:extLst>
      <p:ext uri="{BB962C8B-B14F-4D97-AF65-F5344CB8AC3E}">
        <p14:creationId xmlns:p14="http://schemas.microsoft.com/office/powerpoint/2010/main" val="380301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Speaker Notes:</a:t>
            </a:r>
            <a:r>
              <a:rPr lang="en-US" sz="1200" b="0" i="0" u="none" strike="noStrike" kern="1200" dirty="0">
                <a:solidFill>
                  <a:schemeClr val="tx1"/>
                </a:solidFill>
                <a:effectLst/>
                <a:latin typeface="+mn-lt"/>
                <a:ea typeface="+mn-ea"/>
                <a:cs typeface="+mn-cs"/>
              </a:rPr>
              <a:t> (You'll deliver this verbally)</a:t>
            </a:r>
            <a:br>
              <a:rPr lang="en-US" dirty="0"/>
            </a:br>
            <a:r>
              <a:rPr lang="en-US" sz="1200" b="0" i="0" u="none" strike="noStrike" kern="1200" dirty="0">
                <a:solidFill>
                  <a:schemeClr val="tx1"/>
                </a:solidFill>
                <a:effectLst/>
                <a:latin typeface="+mn-lt"/>
                <a:ea typeface="+mn-ea"/>
                <a:cs typeface="+mn-cs"/>
              </a:rPr>
              <a:t>Enemies and the game's flow use the State pattern, which keeps their behaviors organized. And for getting different systems to communicate, we used </a:t>
            </a:r>
            <a:r>
              <a:rPr lang="en-US" sz="1200" b="0" i="0" u="none" strike="noStrike" kern="1200" dirty="0" err="1">
                <a:solidFill>
                  <a:schemeClr val="tx1"/>
                </a:solidFill>
                <a:effectLst/>
                <a:latin typeface="+mn-lt"/>
                <a:ea typeface="+mn-ea"/>
                <a:cs typeface="+mn-cs"/>
              </a:rPr>
              <a:t>ScriptableObject</a:t>
            </a:r>
            <a:r>
              <a:rPr lang="en-US" sz="1200" b="0" i="0" u="none" strike="noStrike" kern="1200" dirty="0">
                <a:solidFill>
                  <a:schemeClr val="tx1"/>
                </a:solidFill>
                <a:effectLst/>
                <a:latin typeface="+mn-lt"/>
                <a:ea typeface="+mn-ea"/>
                <a:cs typeface="+mn-cs"/>
              </a:rPr>
              <a:t> Event Channels – it's like a digital notice board. When something happens, a notice gets posted, and any system that cares can react. This keeps everything nicely separated. Plus, URP helped us make the different 'mind-zones' look cool, and A* makes enemies chase you properly.</a:t>
            </a:r>
            <a:endParaRPr lang="en-IL" dirty="0"/>
          </a:p>
        </p:txBody>
      </p:sp>
      <p:sp>
        <p:nvSpPr>
          <p:cNvPr id="4" name="Slide Number Placeholder 3"/>
          <p:cNvSpPr>
            <a:spLocks noGrp="1"/>
          </p:cNvSpPr>
          <p:nvPr>
            <p:ph type="sldNum" sz="quarter" idx="5"/>
          </p:nvPr>
        </p:nvSpPr>
        <p:spPr/>
        <p:txBody>
          <a:bodyPr/>
          <a:lstStyle/>
          <a:p>
            <a:fld id="{212B8D56-A16B-0146-A96D-8A3B3FC20AE0}" type="slidenum">
              <a:rPr lang="en-IL" smtClean="0"/>
              <a:t>8</a:t>
            </a:fld>
            <a:endParaRPr lang="en-IL"/>
          </a:p>
        </p:txBody>
      </p:sp>
    </p:spTree>
    <p:extLst>
      <p:ext uri="{BB962C8B-B14F-4D97-AF65-F5344CB8AC3E}">
        <p14:creationId xmlns:p14="http://schemas.microsoft.com/office/powerpoint/2010/main" val="2559880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Speaker Notes:</a:t>
            </a:r>
            <a:r>
              <a:rPr lang="en-US" sz="1200" b="0" i="0" u="none" strike="noStrike" kern="1200" dirty="0">
                <a:solidFill>
                  <a:schemeClr val="tx1"/>
                </a:solidFill>
                <a:effectLst/>
                <a:latin typeface="+mn-lt"/>
                <a:ea typeface="+mn-ea"/>
                <a:cs typeface="+mn-cs"/>
              </a:rPr>
              <a:t> (You'll deliver this verbally)</a:t>
            </a:r>
            <a:br>
              <a:rPr lang="en-US" dirty="0"/>
            </a:br>
            <a:r>
              <a:rPr lang="en-US" sz="1200" b="0" i="0" u="none" strike="noStrike" kern="1200" dirty="0">
                <a:solidFill>
                  <a:schemeClr val="tx1"/>
                </a:solidFill>
                <a:effectLst/>
                <a:latin typeface="+mn-lt"/>
                <a:ea typeface="+mn-ea"/>
                <a:cs typeface="+mn-cs"/>
              </a:rPr>
              <a:t>And yeah, this approach worked out pretty well! We were able to add a bunch of unique player abilities without massive headaches, the game runs smoothly, and because our code is organized, fixing things and adding features has been manageable.</a:t>
            </a:r>
            <a:endParaRPr lang="en-IL" dirty="0"/>
          </a:p>
        </p:txBody>
      </p:sp>
      <p:sp>
        <p:nvSpPr>
          <p:cNvPr id="4" name="Slide Number Placeholder 3"/>
          <p:cNvSpPr>
            <a:spLocks noGrp="1"/>
          </p:cNvSpPr>
          <p:nvPr>
            <p:ph type="sldNum" sz="quarter" idx="5"/>
          </p:nvPr>
        </p:nvSpPr>
        <p:spPr/>
        <p:txBody>
          <a:bodyPr/>
          <a:lstStyle/>
          <a:p>
            <a:fld id="{212B8D56-A16B-0146-A96D-8A3B3FC20AE0}" type="slidenum">
              <a:rPr lang="en-IL" smtClean="0"/>
              <a:t>9</a:t>
            </a:fld>
            <a:endParaRPr lang="en-IL"/>
          </a:p>
        </p:txBody>
      </p:sp>
    </p:spTree>
    <p:extLst>
      <p:ext uri="{BB962C8B-B14F-4D97-AF65-F5344CB8AC3E}">
        <p14:creationId xmlns:p14="http://schemas.microsoft.com/office/powerpoint/2010/main" val="28676345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Speaker Notes:</a:t>
            </a:r>
            <a:r>
              <a:rPr lang="en-US" sz="1200" b="0" i="0" u="none" strike="noStrike" kern="1200" dirty="0">
                <a:solidFill>
                  <a:schemeClr val="tx1"/>
                </a:solidFill>
                <a:effectLst/>
                <a:latin typeface="+mn-lt"/>
                <a:ea typeface="+mn-ea"/>
                <a:cs typeface="+mn-cs"/>
              </a:rPr>
              <a:t> (You'll deliver this verbally)</a:t>
            </a:r>
            <a:br>
              <a:rPr lang="en-US" dirty="0"/>
            </a:br>
            <a:r>
              <a:rPr lang="en-US" sz="1200" b="0" i="0" u="none" strike="noStrike" kern="1200" dirty="0">
                <a:solidFill>
                  <a:schemeClr val="tx1"/>
                </a:solidFill>
                <a:effectLst/>
                <a:latin typeface="+mn-lt"/>
                <a:ea typeface="+mn-ea"/>
                <a:cs typeface="+mn-cs"/>
              </a:rPr>
              <a:t>What we're most proud of is how the game's deep ideas are built right into the gameplay, thanks to our flexible, data-driven systems. For the future, we'd love to add more powers, crazier enemies, new areas of the mind-world to explore, and wrap up the story.</a:t>
            </a:r>
            <a:endParaRPr lang="en-IL" dirty="0"/>
          </a:p>
        </p:txBody>
      </p:sp>
      <p:sp>
        <p:nvSpPr>
          <p:cNvPr id="4" name="Slide Number Placeholder 3"/>
          <p:cNvSpPr>
            <a:spLocks noGrp="1"/>
          </p:cNvSpPr>
          <p:nvPr>
            <p:ph type="sldNum" sz="quarter" idx="5"/>
          </p:nvPr>
        </p:nvSpPr>
        <p:spPr/>
        <p:txBody>
          <a:bodyPr/>
          <a:lstStyle/>
          <a:p>
            <a:fld id="{212B8D56-A16B-0146-A96D-8A3B3FC20AE0}" type="slidenum">
              <a:rPr lang="en-IL" smtClean="0"/>
              <a:t>10</a:t>
            </a:fld>
            <a:endParaRPr lang="en-IL"/>
          </a:p>
        </p:txBody>
      </p:sp>
    </p:spTree>
    <p:extLst>
      <p:ext uri="{BB962C8B-B14F-4D97-AF65-F5344CB8AC3E}">
        <p14:creationId xmlns:p14="http://schemas.microsoft.com/office/powerpoint/2010/main" val="2210512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Speaker Notes:</a:t>
            </a:r>
            <a:r>
              <a:rPr lang="en-US" sz="1200" b="0" i="0" u="none" strike="noStrike" kern="1200" dirty="0">
                <a:solidFill>
                  <a:schemeClr val="tx1"/>
                </a:solidFill>
                <a:effectLst/>
                <a:latin typeface="+mn-lt"/>
                <a:ea typeface="+mn-ea"/>
                <a:cs typeface="+mn-cs"/>
              </a:rPr>
              <a:t> (You'll deliver this verbally)</a:t>
            </a:r>
            <a:br>
              <a:rPr lang="en-US" dirty="0"/>
            </a:br>
            <a:r>
              <a:rPr lang="en-US" sz="1200" b="0" i="0" u="none" strike="noStrike" kern="1200" dirty="0">
                <a:solidFill>
                  <a:schemeClr val="tx1"/>
                </a:solidFill>
                <a:effectLst/>
                <a:latin typeface="+mn-lt"/>
                <a:ea typeface="+mn-ea"/>
                <a:cs typeface="+mn-cs"/>
              </a:rPr>
              <a:t>Thanks for listening! Any questions?</a:t>
            </a:r>
            <a:endParaRPr lang="en-IL" dirty="0"/>
          </a:p>
        </p:txBody>
      </p:sp>
      <p:sp>
        <p:nvSpPr>
          <p:cNvPr id="4" name="Slide Number Placeholder 3"/>
          <p:cNvSpPr>
            <a:spLocks noGrp="1"/>
          </p:cNvSpPr>
          <p:nvPr>
            <p:ph type="sldNum" sz="quarter" idx="5"/>
          </p:nvPr>
        </p:nvSpPr>
        <p:spPr/>
        <p:txBody>
          <a:bodyPr/>
          <a:lstStyle/>
          <a:p>
            <a:fld id="{212B8D56-A16B-0146-A96D-8A3B3FC20AE0}" type="slidenum">
              <a:rPr lang="en-IL" smtClean="0"/>
              <a:t>11</a:t>
            </a:fld>
            <a:endParaRPr lang="en-IL"/>
          </a:p>
        </p:txBody>
      </p:sp>
    </p:spTree>
    <p:extLst>
      <p:ext uri="{BB962C8B-B14F-4D97-AF65-F5344CB8AC3E}">
        <p14:creationId xmlns:p14="http://schemas.microsoft.com/office/powerpoint/2010/main" val="19037591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8283238" cy="10284321"/>
          </a:xfrm>
          <a:prstGeom prst="rect">
            <a:avLst/>
          </a:prstGeom>
        </p:spPr>
      </p:pic>
      <p:sp>
        <p:nvSpPr>
          <p:cNvPr id="2" name="Title 1"/>
          <p:cNvSpPr>
            <a:spLocks noGrp="1"/>
          </p:cNvSpPr>
          <p:nvPr>
            <p:ph type="title"/>
          </p:nvPr>
        </p:nvSpPr>
        <p:spPr>
          <a:xfrm>
            <a:off x="1028702" y="914402"/>
            <a:ext cx="15197141" cy="41147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028701" y="5257800"/>
            <a:ext cx="15197142" cy="1257300"/>
          </a:xfrm>
        </p:spPr>
        <p:txBody>
          <a:bodyPr vert="horz" lIns="91440" tIns="45720" rIns="91440" bIns="45720" rtlCol="0" anchor="b">
            <a:normAutofit/>
          </a:bodyPr>
          <a:lstStyle>
            <a:lvl1pPr>
              <a:buNone/>
              <a:defRPr lang="en-US" sz="42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028700" y="6515100"/>
            <a:ext cx="15197142" cy="2171700"/>
          </a:xfrm>
        </p:spPr>
        <p:txBody>
          <a:bodyPr anchor="t">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FBCB5B7-A062-FE46-B749-78153EF03685}" type="datetimeFigureOut">
              <a:rPr lang="en-IL" smtClean="0"/>
              <a:t>19/05/2025</a:t>
            </a:fld>
            <a:endParaRPr lang="en-IL"/>
          </a:p>
        </p:txBody>
      </p:sp>
      <p:sp>
        <p:nvSpPr>
          <p:cNvPr id="5" name="Footer Placeholder 4"/>
          <p:cNvSpPr>
            <a:spLocks noGrp="1"/>
          </p:cNvSpPr>
          <p:nvPr>
            <p:ph type="ftr" sz="quarter" idx="11"/>
          </p:nvPr>
        </p:nvSpPr>
        <p:spPr/>
        <p:txBody>
          <a:bodyPr/>
          <a:lstStyle/>
          <a:p>
            <a:endParaRPr lang="en-IL"/>
          </a:p>
        </p:txBody>
      </p:sp>
      <p:sp>
        <p:nvSpPr>
          <p:cNvPr id="6" name="Slide Number Placeholder 5"/>
          <p:cNvSpPr>
            <a:spLocks noGrp="1"/>
          </p:cNvSpPr>
          <p:nvPr>
            <p:ph type="sldNum" sz="quarter" idx="12"/>
          </p:nvPr>
        </p:nvSpPr>
        <p:spPr/>
        <p:txBody>
          <a:bodyPr/>
          <a:lstStyle/>
          <a:p>
            <a:fld id="{E79BC667-9589-CD44-80A2-C17334E443A8}" type="slidenum">
              <a:rPr lang="en-IL" smtClean="0"/>
              <a:t>‹#›</a:t>
            </a:fld>
            <a:endParaRPr lang="en-IL"/>
          </a:p>
        </p:txBody>
      </p:sp>
    </p:spTree>
    <p:extLst>
      <p:ext uri="{BB962C8B-B14F-4D97-AF65-F5344CB8AC3E}">
        <p14:creationId xmlns:p14="http://schemas.microsoft.com/office/powerpoint/2010/main" val="1416565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hemeOverride" Target="../theme/themeOverride6.xml"/><Relationship Id="rId5" Type="http://schemas.openxmlformats.org/officeDocument/2006/relationships/image" Target="../media/image2.jpe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hemeOverride" Target="../theme/themeOverride7.xml"/><Relationship Id="rId5" Type="http://schemas.openxmlformats.org/officeDocument/2006/relationships/image" Target="../media/image2.jpe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7.xml"/><Relationship Id="rId1" Type="http://schemas.openxmlformats.org/officeDocument/2006/relationships/themeOverride" Target="../theme/themeOverride8.xml"/><Relationship Id="rId5" Type="http://schemas.openxmlformats.org/officeDocument/2006/relationships/image" Target="../media/image2.jpeg"/><Relationship Id="rId4" Type="http://schemas.openxmlformats.org/officeDocument/2006/relationships/image" Target="../media/image6.jpe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7.xml"/><Relationship Id="rId1" Type="http://schemas.openxmlformats.org/officeDocument/2006/relationships/themeOverride" Target="../theme/themeOverride9.xml"/><Relationship Id="rId5" Type="http://schemas.openxmlformats.org/officeDocument/2006/relationships/image" Target="../media/image2.jpeg"/><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8.gif"/></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sv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sv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svg"/></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7.xml"/><Relationship Id="rId1" Type="http://schemas.openxmlformats.org/officeDocument/2006/relationships/themeOverride" Target="../theme/themeOverride1.xml"/><Relationship Id="rId5" Type="http://schemas.openxmlformats.org/officeDocument/2006/relationships/image" Target="../media/image2.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1.xml"/><Relationship Id="rId7" Type="http://schemas.openxmlformats.org/officeDocument/2006/relationships/image" Target="../media/image19.svg"/><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18.png"/><Relationship Id="rId5" Type="http://schemas.openxmlformats.org/officeDocument/2006/relationships/image" Target="../media/image2.jpe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21.svg"/><Relationship Id="rId2" Type="http://schemas.openxmlformats.org/officeDocument/2006/relationships/slideLayout" Target="../slideLayouts/slideLayout2.xml"/><Relationship Id="rId1" Type="http://schemas.openxmlformats.org/officeDocument/2006/relationships/themeOverride" Target="../theme/themeOverride3.xml"/><Relationship Id="rId6" Type="http://schemas.openxmlformats.org/officeDocument/2006/relationships/image" Target="../media/image20.png"/><Relationship Id="rId5" Type="http://schemas.openxmlformats.org/officeDocument/2006/relationships/image" Target="../media/image2.jpe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7" Type="http://schemas.openxmlformats.org/officeDocument/2006/relationships/image" Target="../media/image23.svg"/><Relationship Id="rId2" Type="http://schemas.openxmlformats.org/officeDocument/2006/relationships/slideLayout" Target="../slideLayouts/slideLayout2.xml"/><Relationship Id="rId1" Type="http://schemas.openxmlformats.org/officeDocument/2006/relationships/themeOverride" Target="../theme/themeOverride4.xml"/><Relationship Id="rId6" Type="http://schemas.openxmlformats.org/officeDocument/2006/relationships/image" Target="../media/image22.png"/><Relationship Id="rId5" Type="http://schemas.openxmlformats.org/officeDocument/2006/relationships/image" Target="../media/image2.jpe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25.svg"/><Relationship Id="rId2" Type="http://schemas.openxmlformats.org/officeDocument/2006/relationships/slideLayout" Target="../slideLayouts/slideLayout2.xml"/><Relationship Id="rId1" Type="http://schemas.openxmlformats.org/officeDocument/2006/relationships/themeOverride" Target="../theme/themeOverride5.xml"/><Relationship Id="rId6" Type="http://schemas.openxmlformats.org/officeDocument/2006/relationships/image" Target="../media/image24.png"/><Relationship Id="rId5" Type="http://schemas.openxmlformats.org/officeDocument/2006/relationships/image" Target="../media/image2.jpe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a:spLocks noGrp="1" noRot="1" noMove="1" noResize="1" noEditPoints="1" noAdjustHandles="1" noChangeArrowheads="1" noChangeShapeType="1"/>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L"/>
          </a:p>
        </p:txBody>
      </p:sp>
      <p:sp>
        <p:nvSpPr>
          <p:cNvPr id="3" name="Freeform 3"/>
          <p:cNvSpPr/>
          <p:nvPr/>
        </p:nvSpPr>
        <p:spPr>
          <a:xfrm>
            <a:off x="14757942" y="8112596"/>
            <a:ext cx="2501358" cy="1361798"/>
          </a:xfrm>
          <a:custGeom>
            <a:avLst/>
            <a:gdLst/>
            <a:ahLst/>
            <a:cxnLst/>
            <a:rect l="l" t="t" r="r" b="b"/>
            <a:pathLst>
              <a:path w="2501358" h="1361798">
                <a:moveTo>
                  <a:pt x="0" y="0"/>
                </a:moveTo>
                <a:lnTo>
                  <a:pt x="2501358" y="0"/>
                </a:lnTo>
                <a:lnTo>
                  <a:pt x="2501358" y="1361798"/>
                </a:lnTo>
                <a:lnTo>
                  <a:pt x="0" y="1361798"/>
                </a:lnTo>
                <a:lnTo>
                  <a:pt x="0" y="0"/>
                </a:lnTo>
                <a:close/>
              </a:path>
            </a:pathLst>
          </a:custGeom>
          <a:blipFill>
            <a:blip r:embed="rId3"/>
            <a:stretch>
              <a:fillRect l="-4290" t="-38071" r="-4504" b="-61763"/>
            </a:stretch>
          </a:blipFill>
        </p:spPr>
        <p:txBody>
          <a:bodyPr/>
          <a:lstStyle/>
          <a:p>
            <a:endParaRPr lang="en-IL"/>
          </a:p>
        </p:txBody>
      </p:sp>
      <p:sp>
        <p:nvSpPr>
          <p:cNvPr id="4" name="Freeform 4"/>
          <p:cNvSpPr/>
          <p:nvPr/>
        </p:nvSpPr>
        <p:spPr>
          <a:xfrm>
            <a:off x="14757942" y="8112596"/>
            <a:ext cx="2501358" cy="1361798"/>
          </a:xfrm>
          <a:custGeom>
            <a:avLst/>
            <a:gdLst/>
            <a:ahLst/>
            <a:cxnLst/>
            <a:rect l="l" t="t" r="r" b="b"/>
            <a:pathLst>
              <a:path w="2501358" h="1361798">
                <a:moveTo>
                  <a:pt x="0" y="0"/>
                </a:moveTo>
                <a:lnTo>
                  <a:pt x="2501358" y="0"/>
                </a:lnTo>
                <a:lnTo>
                  <a:pt x="2501358" y="1361798"/>
                </a:lnTo>
                <a:lnTo>
                  <a:pt x="0" y="1361798"/>
                </a:lnTo>
                <a:lnTo>
                  <a:pt x="0" y="0"/>
                </a:lnTo>
                <a:close/>
              </a:path>
            </a:pathLst>
          </a:custGeom>
          <a:blipFill>
            <a:blip r:embed="rId4"/>
            <a:stretch>
              <a:fillRect l="-4360" t="-39056" r="-5145" b="-62084"/>
            </a:stretch>
          </a:blipFill>
        </p:spPr>
        <p:txBody>
          <a:bodyPr/>
          <a:lstStyle/>
          <a:p>
            <a:endParaRPr lang="en-IL"/>
          </a:p>
        </p:txBody>
      </p:sp>
      <p:sp>
        <p:nvSpPr>
          <p:cNvPr id="5" name="Freeform 5"/>
          <p:cNvSpPr/>
          <p:nvPr/>
        </p:nvSpPr>
        <p:spPr>
          <a:xfrm>
            <a:off x="11082252" y="8287234"/>
            <a:ext cx="2903288" cy="1012522"/>
          </a:xfrm>
          <a:custGeom>
            <a:avLst/>
            <a:gdLst/>
            <a:ahLst/>
            <a:cxnLst/>
            <a:rect l="l" t="t" r="r" b="b"/>
            <a:pathLst>
              <a:path w="2903288" h="1012522">
                <a:moveTo>
                  <a:pt x="0" y="0"/>
                </a:moveTo>
                <a:lnTo>
                  <a:pt x="2903288" y="0"/>
                </a:lnTo>
                <a:lnTo>
                  <a:pt x="2903288" y="1012522"/>
                </a:lnTo>
                <a:lnTo>
                  <a:pt x="0" y="1012522"/>
                </a:lnTo>
                <a:lnTo>
                  <a:pt x="0" y="0"/>
                </a:lnTo>
                <a:close/>
              </a:path>
            </a:pathLst>
          </a:custGeom>
          <a:blipFill>
            <a:blip r:embed="rId5"/>
            <a:stretch>
              <a:fillRect/>
            </a:stretch>
          </a:blipFill>
        </p:spPr>
        <p:txBody>
          <a:bodyPr/>
          <a:lstStyle/>
          <a:p>
            <a:endParaRPr lang="en-IL"/>
          </a:p>
        </p:txBody>
      </p:sp>
      <p:sp>
        <p:nvSpPr>
          <p:cNvPr id="8" name="TextBox 8"/>
          <p:cNvSpPr txBox="1"/>
          <p:nvPr/>
        </p:nvSpPr>
        <p:spPr>
          <a:xfrm>
            <a:off x="1938835" y="2019749"/>
            <a:ext cx="14410330" cy="1637158"/>
          </a:xfrm>
          <a:prstGeom prst="rect">
            <a:avLst/>
          </a:prstGeom>
        </p:spPr>
        <p:txBody>
          <a:bodyPr lIns="0" tIns="0" rIns="0" bIns="0" rtlCol="0" anchor="t">
            <a:spAutoFit/>
          </a:bodyPr>
          <a:lstStyle/>
          <a:p>
            <a:pPr algn="ctr">
              <a:lnSpc>
                <a:spcPts val="4374"/>
              </a:lnSpc>
            </a:pPr>
            <a:r>
              <a:rPr lang="en-US" sz="3124" dirty="0">
                <a:solidFill>
                  <a:srgbClr val="E9D8E7"/>
                </a:solidFill>
                <a:latin typeface="League Gothic"/>
                <a:ea typeface="League Gothic"/>
                <a:cs typeface="League Gothic"/>
                <a:sym typeface="League Gothic"/>
              </a:rPr>
              <a:t>What if the human mind was a deep, intricate eco-system, with every aspect having a physical form and the hard fought battles inside will take place right in-front of your eyes?</a:t>
            </a:r>
          </a:p>
          <a:p>
            <a:pPr algn="ctr">
              <a:lnSpc>
                <a:spcPts val="4374"/>
              </a:lnSpc>
              <a:spcBef>
                <a:spcPct val="0"/>
              </a:spcBef>
            </a:pPr>
            <a:r>
              <a:rPr lang="en-US" sz="3124" dirty="0">
                <a:solidFill>
                  <a:srgbClr val="E9D8E7"/>
                </a:solidFill>
                <a:latin typeface="League Gothic"/>
                <a:ea typeface="League Gothic"/>
                <a:cs typeface="League Gothic"/>
                <a:sym typeface="League Gothic"/>
              </a:rPr>
              <a:t>Shadow &amp; Eye is a 2D </a:t>
            </a:r>
            <a:r>
              <a:rPr lang="en-US" sz="3124" dirty="0" err="1">
                <a:solidFill>
                  <a:srgbClr val="E9D8E7"/>
                </a:solidFill>
                <a:latin typeface="League Gothic"/>
                <a:ea typeface="League Gothic"/>
                <a:cs typeface="League Gothic"/>
                <a:sym typeface="League Gothic"/>
              </a:rPr>
              <a:t>Metroidvania</a:t>
            </a:r>
            <a:r>
              <a:rPr lang="en-US" sz="3124" dirty="0">
                <a:solidFill>
                  <a:srgbClr val="E9D8E7"/>
                </a:solidFill>
                <a:latin typeface="League Gothic"/>
                <a:ea typeface="League Gothic"/>
                <a:cs typeface="League Gothic"/>
                <a:sym typeface="League Gothic"/>
              </a:rPr>
              <a:t> where not only do you fight inner demons, but you ARM yourself with them.</a:t>
            </a:r>
          </a:p>
        </p:txBody>
      </p:sp>
      <p:sp>
        <p:nvSpPr>
          <p:cNvPr id="9" name="TextBox 9"/>
          <p:cNvSpPr txBox="1"/>
          <p:nvPr/>
        </p:nvSpPr>
        <p:spPr>
          <a:xfrm>
            <a:off x="3954735" y="-50022"/>
            <a:ext cx="10378529" cy="2126921"/>
          </a:xfrm>
          <a:prstGeom prst="rect">
            <a:avLst/>
          </a:prstGeom>
        </p:spPr>
        <p:txBody>
          <a:bodyPr lIns="0" tIns="0" rIns="0" bIns="0" rtlCol="0" anchor="t">
            <a:spAutoFit/>
          </a:bodyPr>
          <a:lstStyle/>
          <a:p>
            <a:pPr algn="ctr">
              <a:lnSpc>
                <a:spcPts val="17168"/>
              </a:lnSpc>
              <a:spcBef>
                <a:spcPct val="0"/>
              </a:spcBef>
            </a:pPr>
            <a:r>
              <a:rPr lang="en-US" sz="12262" dirty="0">
                <a:solidFill>
                  <a:srgbClr val="E9D8E7"/>
                </a:solidFill>
                <a:latin typeface="Indi Kazka"/>
                <a:ea typeface="Indi Kazka"/>
                <a:cs typeface="Indi Kazka"/>
                <a:sym typeface="Indi Kazka"/>
              </a:rPr>
              <a:t>Shadow &amp; Eye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90000"/>
            <a:lum/>
          </a:blip>
          <a:srcRect/>
          <a:stretch>
            <a:fillRect t="-2000" b="-2000"/>
          </a:stretch>
        </a:blipFill>
        <a:effectLst/>
      </p:bgPr>
    </p:bg>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40D17CB8-2096-277C-1CDB-D085EBB43019}"/>
              </a:ext>
            </a:extLst>
          </p:cNvPr>
          <p:cNvSpPr>
            <a:spLocks noGrp="1" noRot="1" noMove="1" noResize="1" noEditPoints="1" noAdjustHandles="1" noChangeArrowheads="1" noChangeShapeType="1"/>
          </p:cNvSpPr>
          <p:nvPr/>
        </p:nvSpPr>
        <p:spPr>
          <a:xfrm>
            <a:off x="-2133600" y="-3088622"/>
            <a:ext cx="23778883" cy="1337562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dpi="0" rotWithShape="1">
            <a:blip r:embed="rId5">
              <a:alphaModFix amt="74000"/>
            </a:blip>
            <a:srcRect/>
            <a:stretch>
              <a:fillRect/>
            </a:stretch>
          </a:blipFill>
        </p:spPr>
        <p:txBody>
          <a:bodyPr/>
          <a:lstStyle/>
          <a:p>
            <a:endParaRPr lang="en-IL" dirty="0"/>
          </a:p>
        </p:txBody>
      </p:sp>
      <p:sp>
        <p:nvSpPr>
          <p:cNvPr id="2" name="Title 1">
            <a:extLst>
              <a:ext uri="{FF2B5EF4-FFF2-40B4-BE49-F238E27FC236}">
                <a16:creationId xmlns:a16="http://schemas.microsoft.com/office/drawing/2014/main" id="{3AEE4E1E-2A34-F7F9-E8E4-985702FE977C}"/>
              </a:ext>
            </a:extLst>
          </p:cNvPr>
          <p:cNvSpPr>
            <a:spLocks noGrp="1"/>
          </p:cNvSpPr>
          <p:nvPr>
            <p:ph type="title"/>
          </p:nvPr>
        </p:nvSpPr>
        <p:spPr/>
        <p:txBody>
          <a:bodyPr/>
          <a:lstStyle/>
          <a:p>
            <a:pPr algn="l">
              <a:spcBef>
                <a:spcPct val="20000"/>
              </a:spcBef>
            </a:pPr>
            <a:r>
              <a:rPr lang="en-US" sz="3100" dirty="0">
                <a:solidFill>
                  <a:srgbClr val="E9D8E7"/>
                </a:solidFill>
                <a:latin typeface="League Gothic"/>
                <a:ea typeface="+mn-ea"/>
                <a:cs typeface="+mn-cs"/>
              </a:rPr>
              <a:t>The Coolest Part &amp; What's Next</a:t>
            </a:r>
            <a:endParaRPr lang="en-IL" sz="3100" dirty="0">
              <a:solidFill>
                <a:srgbClr val="E9D8E7"/>
              </a:solidFill>
              <a:latin typeface="League Gothic"/>
              <a:ea typeface="+mn-ea"/>
              <a:cs typeface="+mn-cs"/>
            </a:endParaRPr>
          </a:p>
        </p:txBody>
      </p:sp>
      <p:sp>
        <p:nvSpPr>
          <p:cNvPr id="4" name="Text Placeholder 3">
            <a:extLst>
              <a:ext uri="{FF2B5EF4-FFF2-40B4-BE49-F238E27FC236}">
                <a16:creationId xmlns:a16="http://schemas.microsoft.com/office/drawing/2014/main" id="{5AC35CCE-C73B-DD75-E3CC-FC7FA9B6103C}"/>
              </a:ext>
            </a:extLst>
          </p:cNvPr>
          <p:cNvSpPr>
            <a:spLocks noGrp="1"/>
          </p:cNvSpPr>
          <p:nvPr>
            <p:ph type="body" idx="1"/>
          </p:nvPr>
        </p:nvSpPr>
        <p:spPr>
          <a:xfrm>
            <a:off x="1028700" y="4676571"/>
            <a:ext cx="15197142" cy="2171700"/>
          </a:xfrm>
        </p:spPr>
        <p:txBody>
          <a:bodyPr/>
          <a:lstStyle/>
          <a:p>
            <a:r>
              <a:rPr lang="en-US" sz="3100" dirty="0">
                <a:solidFill>
                  <a:srgbClr val="E9D8E7"/>
                </a:solidFill>
                <a:latin typeface="League Gothic"/>
              </a:rPr>
              <a:t>Proudest Of: Deep ideas linked to gameplay via flexible, data-driven design.</a:t>
            </a:r>
          </a:p>
          <a:p>
            <a:r>
              <a:rPr lang="en-US" sz="3100" dirty="0">
                <a:solidFill>
                  <a:srgbClr val="E9D8E7"/>
                </a:solidFill>
                <a:latin typeface="League Gothic"/>
              </a:rPr>
              <a:t>Future: More powers, crazier "demons," expanded world, finish story</a:t>
            </a:r>
            <a:r>
              <a:rPr lang="en-US" dirty="0"/>
              <a:t>.</a:t>
            </a:r>
          </a:p>
          <a:p>
            <a:endParaRPr lang="en-IL" dirty="0"/>
          </a:p>
        </p:txBody>
      </p:sp>
      <p:sp>
        <p:nvSpPr>
          <p:cNvPr id="5" name="TextBox 4">
            <a:extLst>
              <a:ext uri="{FF2B5EF4-FFF2-40B4-BE49-F238E27FC236}">
                <a16:creationId xmlns:a16="http://schemas.microsoft.com/office/drawing/2014/main" id="{90EA1A3D-C29D-2273-B496-FA065BBB6C32}"/>
              </a:ext>
            </a:extLst>
          </p:cNvPr>
          <p:cNvSpPr txBox="1"/>
          <p:nvPr/>
        </p:nvSpPr>
        <p:spPr>
          <a:xfrm>
            <a:off x="1028700" y="7091464"/>
            <a:ext cx="9162573" cy="569387"/>
          </a:xfrm>
          <a:prstGeom prst="rect">
            <a:avLst/>
          </a:prstGeom>
          <a:noFill/>
        </p:spPr>
        <p:txBody>
          <a:bodyPr wrap="none" rtlCol="0">
            <a:spAutoFit/>
          </a:bodyPr>
          <a:lstStyle/>
          <a:p>
            <a:pPr>
              <a:spcBef>
                <a:spcPct val="20000"/>
              </a:spcBef>
            </a:pPr>
            <a:r>
              <a:rPr lang="en-US" sz="3100" dirty="0">
                <a:solidFill>
                  <a:srgbClr val="E9D8E7"/>
                </a:solidFill>
                <a:latin typeface="League Gothic"/>
              </a:rPr>
              <a:t>[IMAGE: An exciting in-game shot or a piece of concept art hinting at future areas]</a:t>
            </a:r>
            <a:endParaRPr lang="en-IL" sz="3100" dirty="0">
              <a:solidFill>
                <a:srgbClr val="E9D8E7"/>
              </a:solidFill>
              <a:latin typeface="League Gothic"/>
            </a:endParaRPr>
          </a:p>
        </p:txBody>
      </p:sp>
    </p:spTree>
    <p:extLst>
      <p:ext uri="{BB962C8B-B14F-4D97-AF65-F5344CB8AC3E}">
        <p14:creationId xmlns:p14="http://schemas.microsoft.com/office/powerpoint/2010/main" val="4113824549"/>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90000"/>
            <a:lum/>
          </a:blip>
          <a:srcRect/>
          <a:stretch>
            <a:fillRect t="-2000" b="-2000"/>
          </a:stretch>
        </a:blipFill>
        <a:effectLst/>
      </p:bgPr>
    </p:bg>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9DC3314E-E23E-DA3A-3E7A-1DEEA53A7FBA}"/>
              </a:ext>
            </a:extLst>
          </p:cNvPr>
          <p:cNvSpPr>
            <a:spLocks noGrp="1" noRot="1" noMove="1" noResize="1" noEditPoints="1" noAdjustHandles="1" noChangeArrowheads="1" noChangeShapeType="1"/>
          </p:cNvSpPr>
          <p:nvPr/>
        </p:nvSpPr>
        <p:spPr>
          <a:xfrm>
            <a:off x="-2133600" y="-3088622"/>
            <a:ext cx="23778883" cy="1337562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dpi="0" rotWithShape="1">
            <a:blip r:embed="rId5">
              <a:alphaModFix amt="74000"/>
            </a:blip>
            <a:srcRect/>
            <a:stretch>
              <a:fillRect/>
            </a:stretch>
          </a:blipFill>
        </p:spPr>
        <p:txBody>
          <a:bodyPr/>
          <a:lstStyle/>
          <a:p>
            <a:endParaRPr lang="en-IL" dirty="0"/>
          </a:p>
        </p:txBody>
      </p:sp>
      <p:sp>
        <p:nvSpPr>
          <p:cNvPr id="2" name="Title 1">
            <a:extLst>
              <a:ext uri="{FF2B5EF4-FFF2-40B4-BE49-F238E27FC236}">
                <a16:creationId xmlns:a16="http://schemas.microsoft.com/office/drawing/2014/main" id="{7D36E64D-3CC6-8519-0B36-4A2D0AD85EFD}"/>
              </a:ext>
            </a:extLst>
          </p:cNvPr>
          <p:cNvSpPr>
            <a:spLocks noGrp="1"/>
          </p:cNvSpPr>
          <p:nvPr>
            <p:ph type="ctrTitle"/>
          </p:nvPr>
        </p:nvSpPr>
        <p:spPr/>
        <p:txBody>
          <a:bodyPr/>
          <a:lstStyle/>
          <a:p>
            <a:pPr algn="l">
              <a:spcBef>
                <a:spcPct val="20000"/>
              </a:spcBef>
            </a:pPr>
            <a:r>
              <a:rPr lang="en-US" sz="3100" dirty="0">
                <a:solidFill>
                  <a:srgbClr val="E9D8E7"/>
                </a:solidFill>
                <a:latin typeface="League Gothic"/>
                <a:ea typeface="+mn-ea"/>
                <a:cs typeface="+mn-cs"/>
              </a:rPr>
              <a:t>Questions?</a:t>
            </a:r>
            <a:endParaRPr lang="en-IL" sz="3100" dirty="0">
              <a:solidFill>
                <a:srgbClr val="E9D8E7"/>
              </a:solidFill>
              <a:latin typeface="League Gothic"/>
              <a:ea typeface="+mn-ea"/>
              <a:cs typeface="+mn-cs"/>
            </a:endParaRPr>
          </a:p>
        </p:txBody>
      </p:sp>
      <p:sp>
        <p:nvSpPr>
          <p:cNvPr id="3" name="Subtitle 2">
            <a:extLst>
              <a:ext uri="{FF2B5EF4-FFF2-40B4-BE49-F238E27FC236}">
                <a16:creationId xmlns:a16="http://schemas.microsoft.com/office/drawing/2014/main" id="{483E33DD-2071-89F0-0AA5-B8B71B87FB4D}"/>
              </a:ext>
            </a:extLst>
          </p:cNvPr>
          <p:cNvSpPr>
            <a:spLocks noGrp="1"/>
          </p:cNvSpPr>
          <p:nvPr>
            <p:ph type="subTitle" idx="1"/>
          </p:nvPr>
        </p:nvSpPr>
        <p:spPr/>
        <p:txBody>
          <a:bodyPr>
            <a:normAutofit/>
          </a:bodyPr>
          <a:lstStyle/>
          <a:p>
            <a:pPr algn="l"/>
            <a:r>
              <a:rPr lang="en-US" sz="3100" dirty="0">
                <a:solidFill>
                  <a:srgbClr val="E9D8E7"/>
                </a:solidFill>
                <a:latin typeface="League Gothic"/>
              </a:rPr>
              <a:t>Team: Naor, Majd, Daniel, Or</a:t>
            </a:r>
            <a:br>
              <a:rPr lang="en-US" sz="3100" dirty="0">
                <a:solidFill>
                  <a:srgbClr val="E9D8E7"/>
                </a:solidFill>
                <a:latin typeface="League Gothic"/>
              </a:rPr>
            </a:br>
            <a:r>
              <a:rPr lang="en-US" sz="3100" dirty="0">
                <a:solidFill>
                  <a:srgbClr val="E9D8E7"/>
                </a:solidFill>
                <a:latin typeface="League Gothic"/>
              </a:rPr>
              <a:t>[TEXT: Your Portfolio/Project Link (Optional)]</a:t>
            </a:r>
          </a:p>
          <a:p>
            <a:pPr algn="l"/>
            <a:r>
              <a:rPr lang="en-US" sz="3100" dirty="0">
                <a:solidFill>
                  <a:srgbClr val="E9D8E7"/>
                </a:solidFill>
                <a:latin typeface="League Gothic"/>
              </a:rPr>
              <a:t>[IMAGE: "Shadow &amp; Eye" logo]</a:t>
            </a:r>
            <a:endParaRPr lang="en-IL" sz="3100" dirty="0">
              <a:solidFill>
                <a:srgbClr val="E9D8E7"/>
              </a:solidFill>
              <a:latin typeface="League Gothic"/>
            </a:endParaRPr>
          </a:p>
        </p:txBody>
      </p:sp>
    </p:spTree>
    <p:extLst>
      <p:ext uri="{BB962C8B-B14F-4D97-AF65-F5344CB8AC3E}">
        <p14:creationId xmlns:p14="http://schemas.microsoft.com/office/powerpoint/2010/main" val="3387798283"/>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000" b="-2000"/>
          </a:stretch>
        </a:blipFill>
        <a:effectLst/>
      </p:bgPr>
    </p:bg>
    <p:spTree>
      <p:nvGrpSpPr>
        <p:cNvPr id="1" name=""/>
        <p:cNvGrpSpPr/>
        <p:nvPr/>
      </p:nvGrpSpPr>
      <p:grpSpPr>
        <a:xfrm>
          <a:off x="0" y="0"/>
          <a:ext cx="0" cy="0"/>
          <a:chOff x="0" y="0"/>
          <a:chExt cx="0" cy="0"/>
        </a:xfrm>
      </p:grpSpPr>
      <p:sp>
        <p:nvSpPr>
          <p:cNvPr id="2" name="Freeform 2"/>
          <p:cNvSpPr/>
          <p:nvPr/>
        </p:nvSpPr>
        <p:spPr>
          <a:xfrm>
            <a:off x="0" y="0"/>
            <a:ext cx="18288000" cy="10676175"/>
          </a:xfrm>
          <a:custGeom>
            <a:avLst/>
            <a:gdLst/>
            <a:ahLst/>
            <a:cxnLst/>
            <a:rect l="l" t="t" r="r" b="b"/>
            <a:pathLst>
              <a:path w="18288000" h="10676175">
                <a:moveTo>
                  <a:pt x="0" y="0"/>
                </a:moveTo>
                <a:lnTo>
                  <a:pt x="18288000" y="0"/>
                </a:lnTo>
                <a:lnTo>
                  <a:pt x="18288000" y="10676175"/>
                </a:lnTo>
                <a:lnTo>
                  <a:pt x="0" y="10676175"/>
                </a:lnTo>
                <a:lnTo>
                  <a:pt x="0" y="0"/>
                </a:lnTo>
                <a:close/>
              </a:path>
            </a:pathLst>
          </a:custGeom>
          <a:blipFill>
            <a:blip r:embed="rId4"/>
            <a:stretch>
              <a:fillRect l="-2181" r="-2181"/>
            </a:stretch>
          </a:blipFill>
        </p:spPr>
        <p:txBody>
          <a:bodyPr/>
          <a:lstStyle/>
          <a:p>
            <a:endParaRPr lang="en-IL"/>
          </a:p>
        </p:txBody>
      </p:sp>
      <p:sp>
        <p:nvSpPr>
          <p:cNvPr id="10" name="Freeform 4">
            <a:extLst>
              <a:ext uri="{FF2B5EF4-FFF2-40B4-BE49-F238E27FC236}">
                <a16:creationId xmlns:a16="http://schemas.microsoft.com/office/drawing/2014/main" id="{D6D70F10-631B-66DD-CDB4-F8226487D488}"/>
              </a:ext>
            </a:extLst>
          </p:cNvPr>
          <p:cNvSpPr>
            <a:spLocks noGrp="1" noRot="1" noMove="1" noResize="1" noEditPoints="1" noAdjustHandles="1" noChangeArrowheads="1" noChangeShapeType="1"/>
          </p:cNvSpPr>
          <p:nvPr/>
        </p:nvSpPr>
        <p:spPr>
          <a:xfrm>
            <a:off x="-2195208" y="-2699447"/>
            <a:ext cx="23778883" cy="1337562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dpi="0" rotWithShape="1">
            <a:blip r:embed="rId5">
              <a:alphaModFix amt="74000"/>
            </a:blip>
            <a:srcRect/>
            <a:stretch>
              <a:fillRect/>
            </a:stretch>
          </a:blipFill>
        </p:spPr>
        <p:txBody>
          <a:bodyPr/>
          <a:lstStyle/>
          <a:p>
            <a:endParaRPr lang="en-IL" dirty="0"/>
          </a:p>
        </p:txBody>
      </p:sp>
      <p:sp>
        <p:nvSpPr>
          <p:cNvPr id="4" name="TextBox 4"/>
          <p:cNvSpPr txBox="1"/>
          <p:nvPr/>
        </p:nvSpPr>
        <p:spPr>
          <a:xfrm>
            <a:off x="1028700" y="942975"/>
            <a:ext cx="4084685" cy="648224"/>
          </a:xfrm>
          <a:prstGeom prst="rect">
            <a:avLst/>
          </a:prstGeom>
        </p:spPr>
        <p:txBody>
          <a:bodyPr lIns="0" tIns="0" rIns="0" bIns="0" rtlCol="0" anchor="t">
            <a:spAutoFit/>
          </a:bodyPr>
          <a:lstStyle/>
          <a:p>
            <a:pPr algn="ctr">
              <a:lnSpc>
                <a:spcPts val="5221"/>
              </a:lnSpc>
              <a:spcBef>
                <a:spcPct val="0"/>
              </a:spcBef>
            </a:pPr>
            <a:r>
              <a:rPr lang="en-US" sz="3729">
                <a:solidFill>
                  <a:srgbClr val="E9D8E7"/>
                </a:solidFill>
                <a:latin typeface="League Gothic"/>
                <a:ea typeface="League Gothic"/>
                <a:cs typeface="League Gothic"/>
                <a:sym typeface="League Gothic"/>
              </a:rPr>
              <a:t>Technology</a:t>
            </a:r>
          </a:p>
        </p:txBody>
      </p:sp>
      <p:sp>
        <p:nvSpPr>
          <p:cNvPr id="5" name="TextBox 5"/>
          <p:cNvSpPr txBox="1"/>
          <p:nvPr/>
        </p:nvSpPr>
        <p:spPr>
          <a:xfrm>
            <a:off x="4213215" y="2078994"/>
            <a:ext cx="16956" cy="897484"/>
          </a:xfrm>
          <a:prstGeom prst="rect">
            <a:avLst/>
          </a:prstGeom>
        </p:spPr>
        <p:txBody>
          <a:bodyPr lIns="0" tIns="0" rIns="0" bIns="0" rtlCol="0" anchor="t">
            <a:spAutoFit/>
          </a:bodyPr>
          <a:lstStyle/>
          <a:p>
            <a:pPr algn="ctr">
              <a:lnSpc>
                <a:spcPts val="7300"/>
              </a:lnSpc>
              <a:spcBef>
                <a:spcPct val="0"/>
              </a:spcBef>
            </a:pPr>
            <a:endParaRPr/>
          </a:p>
        </p:txBody>
      </p:sp>
      <p:sp>
        <p:nvSpPr>
          <p:cNvPr id="6" name="TextBox 6"/>
          <p:cNvSpPr txBox="1"/>
          <p:nvPr/>
        </p:nvSpPr>
        <p:spPr>
          <a:xfrm>
            <a:off x="385676" y="1534049"/>
            <a:ext cx="8375265" cy="4479175"/>
          </a:xfrm>
          <a:prstGeom prst="rect">
            <a:avLst/>
          </a:prstGeom>
        </p:spPr>
        <p:txBody>
          <a:bodyPr lIns="0" tIns="0" rIns="0" bIns="0" rtlCol="0" anchor="t">
            <a:spAutoFit/>
          </a:bodyPr>
          <a:lstStyle/>
          <a:p>
            <a:pPr algn="l">
              <a:lnSpc>
                <a:spcPts val="4374"/>
              </a:lnSpc>
            </a:pPr>
            <a:r>
              <a:rPr lang="en-US" sz="3124" dirty="0">
                <a:solidFill>
                  <a:srgbClr val="E9D8E7"/>
                </a:solidFill>
                <a:latin typeface="League Gothic"/>
                <a:ea typeface="League Gothic"/>
                <a:cs typeface="League Gothic"/>
                <a:sym typeface="League Gothic"/>
              </a:rPr>
              <a:t>Unity engine and tools:</a:t>
            </a:r>
          </a:p>
          <a:p>
            <a:pPr marL="674586" lvl="1" indent="-337293" algn="l">
              <a:lnSpc>
                <a:spcPts val="4374"/>
              </a:lnSpc>
              <a:buFont typeface="Arial"/>
              <a:buChar char="•"/>
            </a:pPr>
            <a:r>
              <a:rPr lang="en-US" sz="3124" dirty="0">
                <a:solidFill>
                  <a:srgbClr val="E9D8E7"/>
                </a:solidFill>
                <a:latin typeface="League Gothic"/>
                <a:ea typeface="League Gothic"/>
                <a:cs typeface="League Gothic"/>
                <a:sym typeface="League Gothic"/>
              </a:rPr>
              <a:t>unity engine provide physics and the basic </a:t>
            </a:r>
            <a:r>
              <a:rPr lang="en-US" sz="3124" dirty="0" err="1">
                <a:solidFill>
                  <a:srgbClr val="E9D8E7"/>
                </a:solidFill>
                <a:latin typeface="League Gothic"/>
                <a:ea typeface="League Gothic"/>
                <a:cs typeface="League Gothic"/>
                <a:sym typeface="League Gothic"/>
              </a:rPr>
              <a:t>enviorment</a:t>
            </a:r>
            <a:r>
              <a:rPr lang="en-US" sz="3124" dirty="0">
                <a:solidFill>
                  <a:srgbClr val="E9D8E7"/>
                </a:solidFill>
                <a:latin typeface="League Gothic"/>
                <a:ea typeface="League Gothic"/>
                <a:cs typeface="League Gothic"/>
                <a:sym typeface="League Gothic"/>
              </a:rPr>
              <a:t> </a:t>
            </a:r>
          </a:p>
          <a:p>
            <a:pPr marL="674586" lvl="1" indent="-337293" algn="l">
              <a:lnSpc>
                <a:spcPts val="4374"/>
              </a:lnSpc>
              <a:buFont typeface="Arial"/>
              <a:buChar char="•"/>
            </a:pPr>
            <a:r>
              <a:rPr lang="en-US" sz="3124" dirty="0">
                <a:solidFill>
                  <a:srgbClr val="E9D8E7"/>
                </a:solidFill>
                <a:latin typeface="League Gothic"/>
                <a:ea typeface="League Gothic"/>
                <a:cs typeface="League Gothic"/>
                <a:sym typeface="League Gothic"/>
              </a:rPr>
              <a:t>A* Project - to provide points and paths</a:t>
            </a:r>
          </a:p>
          <a:p>
            <a:pPr marL="674586" lvl="1" indent="-337293" algn="l">
              <a:lnSpc>
                <a:spcPts val="4374"/>
              </a:lnSpc>
              <a:buFont typeface="Arial"/>
              <a:buChar char="•"/>
            </a:pPr>
            <a:r>
              <a:rPr lang="en-US" sz="3124" dirty="0" err="1">
                <a:solidFill>
                  <a:srgbClr val="E9D8E7"/>
                </a:solidFill>
                <a:latin typeface="League Gothic"/>
                <a:ea typeface="League Gothic"/>
                <a:cs typeface="League Gothic"/>
                <a:sym typeface="League Gothic"/>
              </a:rPr>
              <a:t>cinemachine</a:t>
            </a:r>
            <a:r>
              <a:rPr lang="en-US" sz="3124" dirty="0">
                <a:solidFill>
                  <a:srgbClr val="E9D8E7"/>
                </a:solidFill>
                <a:latin typeface="League Gothic"/>
                <a:ea typeface="League Gothic"/>
                <a:cs typeface="League Gothic"/>
                <a:sym typeface="League Gothic"/>
              </a:rPr>
              <a:t>- To create a dynamic camera  according to size of room</a:t>
            </a:r>
          </a:p>
          <a:p>
            <a:pPr marL="674586" lvl="1" indent="-337293" algn="l">
              <a:lnSpc>
                <a:spcPts val="4374"/>
              </a:lnSpc>
              <a:buFont typeface="Arial"/>
              <a:buChar char="•"/>
            </a:pPr>
            <a:r>
              <a:rPr lang="en-US" sz="3124" dirty="0">
                <a:solidFill>
                  <a:srgbClr val="E9D8E7"/>
                </a:solidFill>
                <a:latin typeface="League Gothic"/>
                <a:ea typeface="League Gothic"/>
                <a:cs typeface="League Gothic"/>
                <a:sym typeface="League Gothic"/>
              </a:rPr>
              <a:t>enemy Ai </a:t>
            </a:r>
            <a:r>
              <a:rPr lang="en-US" sz="3124" dirty="0" err="1">
                <a:solidFill>
                  <a:srgbClr val="E9D8E7"/>
                </a:solidFill>
                <a:latin typeface="League Gothic"/>
                <a:ea typeface="League Gothic"/>
                <a:cs typeface="League Gothic"/>
                <a:sym typeface="League Gothic"/>
              </a:rPr>
              <a:t>useing</a:t>
            </a:r>
            <a:r>
              <a:rPr lang="en-US" sz="3124" dirty="0">
                <a:solidFill>
                  <a:srgbClr val="E9D8E7"/>
                </a:solidFill>
                <a:latin typeface="League Gothic"/>
                <a:ea typeface="League Gothic"/>
                <a:cs typeface="League Gothic"/>
                <a:sym typeface="League Gothic"/>
              </a:rPr>
              <a:t> state machine to give </a:t>
            </a:r>
            <a:r>
              <a:rPr lang="en-US" sz="3124" dirty="0" err="1">
                <a:solidFill>
                  <a:srgbClr val="E9D8E7"/>
                </a:solidFill>
                <a:latin typeface="League Gothic"/>
                <a:ea typeface="League Gothic"/>
                <a:cs typeface="League Gothic"/>
                <a:sym typeface="League Gothic"/>
              </a:rPr>
              <a:t>diffrent</a:t>
            </a:r>
            <a:r>
              <a:rPr lang="en-US" sz="3124" dirty="0">
                <a:solidFill>
                  <a:srgbClr val="E9D8E7"/>
                </a:solidFill>
                <a:latin typeface="League Gothic"/>
                <a:ea typeface="League Gothic"/>
                <a:cs typeface="League Gothic"/>
                <a:sym typeface="League Gothic"/>
              </a:rPr>
              <a:t>  and smarter </a:t>
            </a:r>
            <a:r>
              <a:rPr lang="en-US" sz="3124" dirty="0" err="1">
                <a:solidFill>
                  <a:srgbClr val="E9D8E7"/>
                </a:solidFill>
                <a:latin typeface="League Gothic"/>
                <a:ea typeface="League Gothic"/>
                <a:cs typeface="League Gothic"/>
                <a:sym typeface="League Gothic"/>
              </a:rPr>
              <a:t>behivors</a:t>
            </a:r>
            <a:endParaRPr lang="en-US" sz="3124" dirty="0">
              <a:solidFill>
                <a:srgbClr val="E9D8E7"/>
              </a:solidFill>
              <a:latin typeface="League Gothic"/>
              <a:ea typeface="League Gothic"/>
              <a:cs typeface="League Gothic"/>
              <a:sym typeface="League Gothic"/>
            </a:endParaRPr>
          </a:p>
          <a:p>
            <a:pPr marL="674586" lvl="1" indent="-337293" algn="l">
              <a:lnSpc>
                <a:spcPts val="4374"/>
              </a:lnSpc>
              <a:buFont typeface="Arial"/>
              <a:buChar char="•"/>
            </a:pPr>
            <a:r>
              <a:rPr lang="en-US" sz="3124" dirty="0">
                <a:solidFill>
                  <a:srgbClr val="E9D8E7"/>
                </a:solidFill>
                <a:latin typeface="League Gothic"/>
                <a:ea typeface="League Gothic"/>
                <a:cs typeface="League Gothic"/>
                <a:sym typeface="League Gothic"/>
              </a:rPr>
              <a:t>new input system for a wild range of controllers </a:t>
            </a:r>
          </a:p>
          <a:p>
            <a:pPr marL="674586" lvl="1" indent="-337293">
              <a:lnSpc>
                <a:spcPts val="4374"/>
              </a:lnSpc>
              <a:buFont typeface="Arial"/>
              <a:buChar char="•"/>
            </a:pPr>
            <a:r>
              <a:rPr lang="en-US" sz="3124" dirty="0">
                <a:solidFill>
                  <a:srgbClr val="E9D8E7"/>
                </a:solidFill>
                <a:latin typeface="League Gothic"/>
              </a:rPr>
              <a:t>Tech Stack: Unity (2022 LTS), C#, URP, Input System, A* Pathfinding.</a:t>
            </a:r>
          </a:p>
          <a:p>
            <a:pPr marL="674586" lvl="1" indent="-337293" algn="l">
              <a:lnSpc>
                <a:spcPts val="4374"/>
              </a:lnSpc>
              <a:buFont typeface="Arial"/>
              <a:buChar char="•"/>
            </a:pPr>
            <a:endParaRPr lang="en-US" sz="3124" dirty="0">
              <a:solidFill>
                <a:srgbClr val="E9D8E7"/>
              </a:solidFill>
              <a:latin typeface="League Gothic"/>
              <a:ea typeface="League Gothic"/>
              <a:cs typeface="League Gothic"/>
              <a:sym typeface="League Gothic"/>
            </a:endParaRPr>
          </a:p>
        </p:txBody>
      </p:sp>
      <p:sp>
        <p:nvSpPr>
          <p:cNvPr id="7" name="TextBox 7"/>
          <p:cNvSpPr txBox="1"/>
          <p:nvPr/>
        </p:nvSpPr>
        <p:spPr>
          <a:xfrm>
            <a:off x="9144000" y="1534049"/>
            <a:ext cx="8375265" cy="1082687"/>
          </a:xfrm>
          <a:prstGeom prst="rect">
            <a:avLst/>
          </a:prstGeom>
        </p:spPr>
        <p:txBody>
          <a:bodyPr lIns="0" tIns="0" rIns="0" bIns="0" rtlCol="0" anchor="t">
            <a:spAutoFit/>
          </a:bodyPr>
          <a:lstStyle/>
          <a:p>
            <a:pPr marL="674586" lvl="1" indent="-337293" algn="l">
              <a:lnSpc>
                <a:spcPts val="4374"/>
              </a:lnSpc>
              <a:buFont typeface="Arial"/>
              <a:buChar char="•"/>
            </a:pPr>
            <a:r>
              <a:rPr lang="en-US" sz="3124">
                <a:solidFill>
                  <a:srgbClr val="E9D8E7"/>
                </a:solidFill>
                <a:latin typeface="League Gothic"/>
                <a:ea typeface="League Gothic"/>
                <a:cs typeface="League Gothic"/>
                <a:sym typeface="League Gothic"/>
              </a:rPr>
              <a:t>A* Project - to provide points and paths</a:t>
            </a:r>
          </a:p>
          <a:p>
            <a:pPr marL="674586" lvl="1" indent="-337293" algn="l">
              <a:lnSpc>
                <a:spcPts val="4374"/>
              </a:lnSpc>
              <a:buFont typeface="Arial"/>
              <a:buChar char="•"/>
            </a:pPr>
            <a:r>
              <a:rPr lang="en-US" sz="3124">
                <a:solidFill>
                  <a:srgbClr val="E9D8E7"/>
                </a:solidFill>
                <a:latin typeface="League Gothic"/>
                <a:ea typeface="League Gothic"/>
                <a:cs typeface="League Gothic"/>
                <a:sym typeface="League Gothic"/>
              </a:rPr>
              <a:t>enemy Ai useing state machine to give diffrent  and smarter behivors</a:t>
            </a:r>
          </a:p>
        </p:txBody>
      </p:sp>
      <p:sp>
        <p:nvSpPr>
          <p:cNvPr id="8" name="TextBox 8"/>
          <p:cNvSpPr txBox="1"/>
          <p:nvPr/>
        </p:nvSpPr>
        <p:spPr>
          <a:xfrm>
            <a:off x="9694234" y="942975"/>
            <a:ext cx="4084685" cy="648224"/>
          </a:xfrm>
          <a:prstGeom prst="rect">
            <a:avLst/>
          </a:prstGeom>
        </p:spPr>
        <p:txBody>
          <a:bodyPr lIns="0" tIns="0" rIns="0" bIns="0" rtlCol="0" anchor="t">
            <a:spAutoFit/>
          </a:bodyPr>
          <a:lstStyle/>
          <a:p>
            <a:pPr algn="ctr">
              <a:lnSpc>
                <a:spcPts val="5221"/>
              </a:lnSpc>
              <a:spcBef>
                <a:spcPct val="0"/>
              </a:spcBef>
            </a:pPr>
            <a:r>
              <a:rPr lang="en-US" sz="3729">
                <a:solidFill>
                  <a:srgbClr val="E9D8E7"/>
                </a:solidFill>
                <a:latin typeface="League Gothic"/>
                <a:ea typeface="League Gothic"/>
                <a:cs typeface="League Gothic"/>
                <a:sym typeface="League Gothic"/>
              </a:rPr>
              <a:t>Algorithms</a:t>
            </a:r>
          </a:p>
        </p:txBody>
      </p:sp>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000" b="-2000"/>
          </a:stretch>
        </a:blipFill>
        <a:effectLst/>
      </p:bgPr>
    </p:bg>
    <p:spTree>
      <p:nvGrpSpPr>
        <p:cNvPr id="1" name=""/>
        <p:cNvGrpSpPr/>
        <p:nvPr/>
      </p:nvGrpSpPr>
      <p:grpSpPr>
        <a:xfrm>
          <a:off x="0" y="0"/>
          <a:ext cx="0" cy="0"/>
          <a:chOff x="0" y="0"/>
          <a:chExt cx="0" cy="0"/>
        </a:xfrm>
      </p:grpSpPr>
      <p:sp>
        <p:nvSpPr>
          <p:cNvPr id="2" name="Freeform 2"/>
          <p:cNvSpPr/>
          <p:nvPr/>
        </p:nvSpPr>
        <p:spPr>
          <a:xfrm>
            <a:off x="-51084" y="0"/>
            <a:ext cx="18339084" cy="10258425"/>
          </a:xfrm>
          <a:custGeom>
            <a:avLst/>
            <a:gdLst/>
            <a:ahLst/>
            <a:cxnLst/>
            <a:rect l="l" t="t" r="r" b="b"/>
            <a:pathLst>
              <a:path w="18339084" h="10258425">
                <a:moveTo>
                  <a:pt x="0" y="0"/>
                </a:moveTo>
                <a:lnTo>
                  <a:pt x="18339084" y="0"/>
                </a:lnTo>
                <a:lnTo>
                  <a:pt x="18339084" y="10258425"/>
                </a:lnTo>
                <a:lnTo>
                  <a:pt x="0" y="10258425"/>
                </a:lnTo>
                <a:lnTo>
                  <a:pt x="0" y="0"/>
                </a:lnTo>
                <a:close/>
              </a:path>
            </a:pathLst>
          </a:custGeom>
          <a:blipFill>
            <a:blip r:embed="rId4">
              <a:alphaModFix amt="46000"/>
            </a:blip>
            <a:stretch>
              <a:fillRect/>
            </a:stretch>
          </a:blipFill>
        </p:spPr>
        <p:txBody>
          <a:bodyPr/>
          <a:lstStyle/>
          <a:p>
            <a:endParaRPr lang="en-IL"/>
          </a:p>
        </p:txBody>
      </p:sp>
      <p:sp>
        <p:nvSpPr>
          <p:cNvPr id="7" name="Freeform 4">
            <a:extLst>
              <a:ext uri="{FF2B5EF4-FFF2-40B4-BE49-F238E27FC236}">
                <a16:creationId xmlns:a16="http://schemas.microsoft.com/office/drawing/2014/main" id="{1A7572F9-EB59-9FC4-1920-A6811E3D9546}"/>
              </a:ext>
            </a:extLst>
          </p:cNvPr>
          <p:cNvSpPr>
            <a:spLocks noGrp="1" noRot="1" noMove="1" noResize="1" noEditPoints="1" noAdjustHandles="1" noChangeArrowheads="1" noChangeShapeType="1"/>
          </p:cNvSpPr>
          <p:nvPr/>
        </p:nvSpPr>
        <p:spPr>
          <a:xfrm>
            <a:off x="-2133600" y="-3088622"/>
            <a:ext cx="23778883" cy="1337562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dpi="0" rotWithShape="1">
            <a:blip r:embed="rId5">
              <a:alphaModFix amt="74000"/>
            </a:blip>
            <a:srcRect/>
            <a:stretch>
              <a:fillRect/>
            </a:stretch>
          </a:blipFill>
        </p:spPr>
        <p:txBody>
          <a:bodyPr/>
          <a:lstStyle/>
          <a:p>
            <a:endParaRPr lang="en-IL" dirty="0"/>
          </a:p>
        </p:txBody>
      </p:sp>
      <p:sp>
        <p:nvSpPr>
          <p:cNvPr id="3" name="TextBox 3"/>
          <p:cNvSpPr txBox="1"/>
          <p:nvPr/>
        </p:nvSpPr>
        <p:spPr>
          <a:xfrm>
            <a:off x="2698767" y="958563"/>
            <a:ext cx="4084685" cy="529376"/>
          </a:xfrm>
          <a:prstGeom prst="rect">
            <a:avLst/>
          </a:prstGeom>
        </p:spPr>
        <p:txBody>
          <a:bodyPr lIns="0" tIns="0" rIns="0" bIns="0" rtlCol="0" anchor="t">
            <a:spAutoFit/>
          </a:bodyPr>
          <a:lstStyle/>
          <a:p>
            <a:pPr marL="674586" lvl="1" indent="-337293">
              <a:lnSpc>
                <a:spcPts val="4374"/>
              </a:lnSpc>
              <a:spcBef>
                <a:spcPct val="0"/>
              </a:spcBef>
              <a:buFont typeface="Arial"/>
              <a:buChar char="•"/>
            </a:pPr>
            <a:r>
              <a:rPr lang="en-US" sz="3124" dirty="0">
                <a:solidFill>
                  <a:srgbClr val="E9D8E7"/>
                </a:solidFill>
                <a:latin typeface="League Gothic"/>
                <a:sym typeface="League Gothic"/>
              </a:rPr>
              <a:t>Architecture</a:t>
            </a:r>
          </a:p>
        </p:txBody>
      </p:sp>
      <p:sp>
        <p:nvSpPr>
          <p:cNvPr id="4" name="TextBox 4"/>
          <p:cNvSpPr txBox="1"/>
          <p:nvPr/>
        </p:nvSpPr>
        <p:spPr>
          <a:xfrm>
            <a:off x="1345872" y="1851013"/>
            <a:ext cx="13787072" cy="4479175"/>
          </a:xfrm>
          <a:prstGeom prst="rect">
            <a:avLst/>
          </a:prstGeom>
        </p:spPr>
        <p:txBody>
          <a:bodyPr lIns="0" tIns="0" rIns="0" bIns="0" rtlCol="0" anchor="t">
            <a:spAutoFit/>
          </a:bodyPr>
          <a:lstStyle/>
          <a:p>
            <a:pPr marL="674586" lvl="1" indent="-337293">
              <a:lnSpc>
                <a:spcPts val="4374"/>
              </a:lnSpc>
              <a:buFont typeface="Arial"/>
              <a:buChar char="•"/>
            </a:pPr>
            <a:r>
              <a:rPr lang="en-US" sz="3124" dirty="0" err="1">
                <a:solidFill>
                  <a:srgbClr val="E9D8E7"/>
                </a:solidFill>
                <a:latin typeface="League Gothic"/>
                <a:sym typeface="League Gothic"/>
              </a:rPr>
              <a:t>InputSystem</a:t>
            </a:r>
            <a:endParaRPr lang="en-US" sz="3124" dirty="0">
              <a:solidFill>
                <a:srgbClr val="E9D8E7"/>
              </a:solidFill>
              <a:latin typeface="League Gothic"/>
              <a:sym typeface="League Gothic"/>
            </a:endParaRPr>
          </a:p>
          <a:p>
            <a:pPr marL="674586" lvl="1" indent="-337293">
              <a:lnSpc>
                <a:spcPts val="4374"/>
              </a:lnSpc>
              <a:buFont typeface="Arial"/>
              <a:buChar char="•"/>
            </a:pPr>
            <a:r>
              <a:rPr lang="en-US" sz="3124" dirty="0">
                <a:solidFill>
                  <a:srgbClr val="E9D8E7"/>
                </a:solidFill>
                <a:latin typeface="League Gothic"/>
                <a:sym typeface="League Gothic"/>
              </a:rPr>
              <a:t>singletons for managers like level manager </a:t>
            </a:r>
          </a:p>
          <a:p>
            <a:pPr marL="674586" lvl="1" indent="-337293">
              <a:lnSpc>
                <a:spcPts val="4374"/>
              </a:lnSpc>
              <a:buFont typeface="Arial"/>
              <a:buChar char="•"/>
            </a:pPr>
            <a:r>
              <a:rPr lang="en-US" sz="3124" dirty="0">
                <a:solidFill>
                  <a:srgbClr val="E9D8E7"/>
                </a:solidFill>
                <a:latin typeface="League Gothic"/>
                <a:sym typeface="League Gothic"/>
              </a:rPr>
              <a:t>state machine that handles events and updates based on player input and actions using state </a:t>
            </a:r>
            <a:r>
              <a:rPr lang="en-US" sz="3124" dirty="0" err="1">
                <a:solidFill>
                  <a:srgbClr val="E9D8E7"/>
                </a:solidFill>
                <a:latin typeface="League Gothic"/>
                <a:sym typeface="League Gothic"/>
              </a:rPr>
              <a:t>pattrn</a:t>
            </a:r>
            <a:endParaRPr lang="en-US" sz="3124" dirty="0">
              <a:solidFill>
                <a:srgbClr val="E9D8E7"/>
              </a:solidFill>
              <a:latin typeface="League Gothic"/>
              <a:sym typeface="League Gothic"/>
            </a:endParaRPr>
          </a:p>
          <a:p>
            <a:pPr marL="674586" lvl="1" indent="-337293">
              <a:lnSpc>
                <a:spcPts val="4374"/>
              </a:lnSpc>
              <a:buFont typeface="Arial"/>
              <a:buChar char="•"/>
            </a:pPr>
            <a:r>
              <a:rPr lang="en-US" sz="3124" dirty="0">
                <a:solidFill>
                  <a:srgbClr val="E9D8E7"/>
                </a:solidFill>
                <a:latin typeface="League Gothic"/>
                <a:sym typeface="League Gothic"/>
              </a:rPr>
              <a:t> beacon using mediator pattern to prevent dependencies and reduce </a:t>
            </a:r>
            <a:r>
              <a:rPr lang="en-US" sz="3124" dirty="0" err="1">
                <a:solidFill>
                  <a:srgbClr val="E9D8E7"/>
                </a:solidFill>
                <a:latin typeface="League Gothic"/>
                <a:sym typeface="League Gothic"/>
              </a:rPr>
              <a:t>capaling</a:t>
            </a:r>
            <a:r>
              <a:rPr lang="en-US" sz="3124" dirty="0">
                <a:solidFill>
                  <a:srgbClr val="E9D8E7"/>
                </a:solidFill>
                <a:latin typeface="League Gothic"/>
                <a:sym typeface="League Gothic"/>
              </a:rPr>
              <a:t> </a:t>
            </a:r>
          </a:p>
          <a:p>
            <a:pPr marL="674586" lvl="1" indent="-337293">
              <a:lnSpc>
                <a:spcPts val="4374"/>
              </a:lnSpc>
              <a:buFont typeface="Arial"/>
              <a:buChar char="•"/>
            </a:pPr>
            <a:r>
              <a:rPr lang="en-US" sz="3124" dirty="0">
                <a:solidFill>
                  <a:srgbClr val="E9D8E7"/>
                </a:solidFill>
                <a:latin typeface="League Gothic"/>
                <a:sym typeface="League Gothic"/>
              </a:rPr>
              <a:t>dedicated scripts for specific action to provide a clear structure and </a:t>
            </a:r>
            <a:r>
              <a:rPr lang="en-US" sz="3124" dirty="0" err="1">
                <a:solidFill>
                  <a:srgbClr val="E9D8E7"/>
                </a:solidFill>
                <a:latin typeface="League Gothic"/>
                <a:sym typeface="League Gothic"/>
              </a:rPr>
              <a:t>orignition</a:t>
            </a:r>
            <a:r>
              <a:rPr lang="en-US" sz="3124" dirty="0">
                <a:solidFill>
                  <a:srgbClr val="E9D8E7"/>
                </a:solidFill>
                <a:latin typeface="League Gothic"/>
                <a:sym typeface="League Gothic"/>
              </a:rPr>
              <a:t> </a:t>
            </a:r>
          </a:p>
          <a:p>
            <a:pPr marL="674586" lvl="1" indent="-337293">
              <a:lnSpc>
                <a:spcPts val="4374"/>
              </a:lnSpc>
              <a:buFont typeface="Arial"/>
              <a:buChar char="•"/>
            </a:pPr>
            <a:r>
              <a:rPr lang="en-US" sz="3124" dirty="0">
                <a:solidFill>
                  <a:srgbClr val="E9D8E7"/>
                </a:solidFill>
                <a:latin typeface="League Gothic"/>
                <a:sym typeface="League Gothic"/>
              </a:rPr>
              <a:t>event based architecture to reduce capulin  </a:t>
            </a:r>
          </a:p>
          <a:p>
            <a:pPr marL="674586" lvl="1" indent="-337293">
              <a:lnSpc>
                <a:spcPts val="4374"/>
              </a:lnSpc>
              <a:buFont typeface="Arial"/>
              <a:buChar char="•"/>
            </a:pPr>
            <a:r>
              <a:rPr lang="en-US" sz="3124" dirty="0">
                <a:solidFill>
                  <a:srgbClr val="E9D8E7"/>
                </a:solidFill>
                <a:latin typeface="League Gothic"/>
                <a:sym typeface="League Gothic"/>
              </a:rPr>
              <a:t>using abstract classes to facilitate generic interfaces</a:t>
            </a:r>
          </a:p>
          <a:p>
            <a:pPr marL="674586" lvl="1" indent="-337293">
              <a:lnSpc>
                <a:spcPts val="4374"/>
              </a:lnSpc>
              <a:buFont typeface="Arial"/>
              <a:buChar char="•"/>
            </a:pPr>
            <a:r>
              <a:rPr lang="en-US" sz="3124" dirty="0">
                <a:solidFill>
                  <a:srgbClr val="E9D8E7"/>
                </a:solidFill>
                <a:latin typeface="League Gothic"/>
                <a:sym typeface="League Gothic"/>
              </a:rPr>
              <a:t>Loose coupling via </a:t>
            </a:r>
            <a:r>
              <a:rPr lang="en-US" sz="3124" dirty="0" err="1">
                <a:solidFill>
                  <a:srgbClr val="E9D8E7"/>
                </a:solidFill>
                <a:latin typeface="League Gothic"/>
                <a:sym typeface="League Gothic"/>
              </a:rPr>
              <a:t>ScriptableObject</a:t>
            </a:r>
            <a:r>
              <a:rPr lang="en-US" sz="3124" dirty="0">
                <a:solidFill>
                  <a:srgbClr val="E9D8E7"/>
                </a:solidFill>
                <a:latin typeface="League Gothic"/>
                <a:sym typeface="League Gothic"/>
              </a:rPr>
              <a:t> events</a:t>
            </a:r>
          </a:p>
        </p:txBody>
      </p:sp>
      <p:sp>
        <p:nvSpPr>
          <p:cNvPr id="5" name="TextBox 5"/>
          <p:cNvSpPr txBox="1"/>
          <p:nvPr/>
        </p:nvSpPr>
        <p:spPr>
          <a:xfrm>
            <a:off x="4343400" y="6787999"/>
            <a:ext cx="12349293" cy="2786404"/>
          </a:xfrm>
          <a:prstGeom prst="rect">
            <a:avLst/>
          </a:prstGeom>
        </p:spPr>
        <p:txBody>
          <a:bodyPr wrap="square" lIns="0" tIns="0" rIns="0" bIns="0" rtlCol="0" anchor="t">
            <a:spAutoFit/>
          </a:bodyPr>
          <a:lstStyle/>
          <a:p>
            <a:pPr marL="337293" lvl="1" algn="ctr">
              <a:lnSpc>
                <a:spcPts val="4374"/>
              </a:lnSpc>
              <a:spcBef>
                <a:spcPct val="0"/>
              </a:spcBef>
            </a:pPr>
            <a:r>
              <a:rPr lang="en-US" sz="3124" dirty="0">
                <a:solidFill>
                  <a:srgbClr val="E9D8E7"/>
                </a:solidFill>
                <a:latin typeface="League Gothic"/>
                <a:sym typeface="League Gothic"/>
              </a:rPr>
              <a:t>[</a:t>
            </a:r>
            <a:r>
              <a:rPr lang="en-US" sz="3124" dirty="0" err="1">
                <a:solidFill>
                  <a:srgbClr val="E9D8E7"/>
                </a:solidFill>
                <a:latin typeface="League Gothic"/>
                <a:sym typeface="League Gothic"/>
              </a:rPr>
              <a:t>InputSystem</a:t>
            </a:r>
            <a:r>
              <a:rPr lang="en-US" sz="3124" dirty="0">
                <a:solidFill>
                  <a:srgbClr val="E9D8E7"/>
                </a:solidFill>
                <a:latin typeface="League Gothic"/>
                <a:sym typeface="League Gothic"/>
              </a:rPr>
              <a:t>] → [</a:t>
            </a:r>
            <a:r>
              <a:rPr lang="en-US" sz="3124" dirty="0" err="1">
                <a:solidFill>
                  <a:srgbClr val="E9D8E7"/>
                </a:solidFill>
                <a:latin typeface="League Gothic"/>
                <a:sym typeface="League Gothic"/>
              </a:rPr>
              <a:t>MovementModule</a:t>
            </a:r>
            <a:r>
              <a:rPr lang="en-US" sz="3124" dirty="0">
                <a:solidFill>
                  <a:srgbClr val="E9D8E7"/>
                </a:solidFill>
                <a:latin typeface="League Gothic"/>
                <a:sym typeface="League Gothic"/>
              </a:rPr>
              <a:t>] → [</a:t>
            </a:r>
            <a:r>
              <a:rPr lang="en-US" sz="3124" dirty="0" err="1">
                <a:solidFill>
                  <a:srgbClr val="E9D8E7"/>
                </a:solidFill>
                <a:latin typeface="League Gothic"/>
                <a:sym typeface="League Gothic"/>
              </a:rPr>
              <a:t>PhysicsEngine</a:t>
            </a:r>
            <a:r>
              <a:rPr lang="en-US" sz="3124" dirty="0">
                <a:solidFill>
                  <a:srgbClr val="E9D8E7"/>
                </a:solidFill>
                <a:latin typeface="League Gothic"/>
                <a:sym typeface="League Gothic"/>
              </a:rPr>
              <a:t>]</a:t>
            </a:r>
          </a:p>
          <a:p>
            <a:pPr marL="337293" lvl="1" algn="ctr">
              <a:lnSpc>
                <a:spcPts val="4374"/>
              </a:lnSpc>
              <a:spcBef>
                <a:spcPct val="0"/>
              </a:spcBef>
            </a:pPr>
            <a:r>
              <a:rPr lang="en-US" sz="3124" dirty="0">
                <a:solidFill>
                  <a:srgbClr val="E9D8E7"/>
                </a:solidFill>
                <a:latin typeface="League Gothic"/>
                <a:sym typeface="League Gothic"/>
              </a:rPr>
              <a:t>       ↘                   ↗</a:t>
            </a:r>
          </a:p>
          <a:p>
            <a:pPr marL="337293" lvl="1" algn="ctr">
              <a:lnSpc>
                <a:spcPts val="4374"/>
              </a:lnSpc>
              <a:spcBef>
                <a:spcPct val="0"/>
              </a:spcBef>
            </a:pPr>
            <a:r>
              <a:rPr lang="en-US" sz="3124" dirty="0">
                <a:solidFill>
                  <a:srgbClr val="E9D8E7"/>
                </a:solidFill>
                <a:latin typeface="League Gothic"/>
                <a:sym typeface="League Gothic"/>
              </a:rPr>
              <a:t>   [</a:t>
            </a:r>
            <a:r>
              <a:rPr lang="en-US" sz="3124" dirty="0" err="1">
                <a:solidFill>
                  <a:srgbClr val="E9D8E7"/>
                </a:solidFill>
                <a:latin typeface="League Gothic"/>
                <a:sym typeface="League Gothic"/>
              </a:rPr>
              <a:t>SuitManager</a:t>
            </a:r>
            <a:r>
              <a:rPr lang="en-US" sz="3124" dirty="0">
                <a:solidFill>
                  <a:srgbClr val="E9D8E7"/>
                </a:solidFill>
                <a:latin typeface="League Gothic"/>
                <a:sym typeface="League Gothic"/>
              </a:rPr>
              <a:t>] ↔ [</a:t>
            </a:r>
            <a:r>
              <a:rPr lang="en-US" sz="3124" dirty="0" err="1">
                <a:solidFill>
                  <a:srgbClr val="E9D8E7"/>
                </a:solidFill>
                <a:latin typeface="League Gothic"/>
                <a:sym typeface="League Gothic"/>
              </a:rPr>
              <a:t>CombatModule</a:t>
            </a:r>
            <a:r>
              <a:rPr lang="en-US" sz="3124" dirty="0">
                <a:solidFill>
                  <a:srgbClr val="E9D8E7"/>
                </a:solidFill>
                <a:latin typeface="League Gothic"/>
                <a:sym typeface="League Gothic"/>
              </a:rPr>
              <a:t>] → [Animator]</a:t>
            </a:r>
          </a:p>
          <a:p>
            <a:pPr marL="337293" lvl="1" algn="ctr">
              <a:lnSpc>
                <a:spcPts val="4374"/>
              </a:lnSpc>
              <a:spcBef>
                <a:spcPct val="0"/>
              </a:spcBef>
            </a:pPr>
            <a:r>
              <a:rPr lang="en-US" sz="3124" dirty="0">
                <a:solidFill>
                  <a:srgbClr val="E9D8E7"/>
                </a:solidFill>
                <a:latin typeface="League Gothic"/>
                <a:sym typeface="League Gothic"/>
              </a:rPr>
              <a:t>             ↘                   ↗</a:t>
            </a:r>
          </a:p>
          <a:p>
            <a:pPr marL="337293" lvl="1" algn="ctr">
              <a:lnSpc>
                <a:spcPts val="4374"/>
              </a:lnSpc>
              <a:spcBef>
                <a:spcPct val="0"/>
              </a:spcBef>
            </a:pPr>
            <a:r>
              <a:rPr lang="en-US" sz="3124" dirty="0">
                <a:solidFill>
                  <a:srgbClr val="E9D8E7"/>
                </a:solidFill>
                <a:latin typeface="League Gothic"/>
                <a:sym typeface="League Gothic"/>
              </a:rPr>
              <a:t>          [</a:t>
            </a:r>
            <a:r>
              <a:rPr lang="en-US" sz="3124" dirty="0" err="1">
                <a:solidFill>
                  <a:srgbClr val="E9D8E7"/>
                </a:solidFill>
                <a:latin typeface="League Gothic"/>
                <a:sym typeface="League Gothic"/>
              </a:rPr>
              <a:t>EnemyAI</a:t>
            </a:r>
            <a:r>
              <a:rPr lang="en-US" sz="3124" dirty="0">
                <a:solidFill>
                  <a:srgbClr val="E9D8E7"/>
                </a:solidFill>
                <a:latin typeface="League Gothic"/>
                <a:sym typeface="League Gothic"/>
              </a:rPr>
              <a:t> (FSM + ML-Agents)]</a:t>
            </a:r>
          </a:p>
        </p:txBody>
      </p:sp>
    </p:spTree>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5ECB93-EA4F-BCDA-AA27-DF534FFBC4F7}"/>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4A330A82-C8EA-8D47-3F0C-D5D23BB03CEF}"/>
              </a:ext>
            </a:extLst>
          </p:cNvPr>
          <p:cNvSpPr>
            <a:spLocks noGrp="1" noRot="1" noMove="1" noResize="1" noEditPoints="1" noAdjustHandles="1" noChangeArrowheads="1" noChangeShapeType="1"/>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en-IL" dirty="0"/>
          </a:p>
        </p:txBody>
      </p:sp>
      <p:sp>
        <p:nvSpPr>
          <p:cNvPr id="3" name="Freeform 3">
            <a:extLst>
              <a:ext uri="{FF2B5EF4-FFF2-40B4-BE49-F238E27FC236}">
                <a16:creationId xmlns:a16="http://schemas.microsoft.com/office/drawing/2014/main" id="{F9A55D22-5A4C-2724-69DA-548C11C5B130}"/>
              </a:ext>
            </a:extLst>
          </p:cNvPr>
          <p:cNvSpPr/>
          <p:nvPr/>
        </p:nvSpPr>
        <p:spPr>
          <a:xfrm>
            <a:off x="14757942" y="8112596"/>
            <a:ext cx="2501358" cy="1361798"/>
          </a:xfrm>
          <a:custGeom>
            <a:avLst/>
            <a:gdLst/>
            <a:ahLst/>
            <a:cxnLst/>
            <a:rect l="l" t="t" r="r" b="b"/>
            <a:pathLst>
              <a:path w="2501358" h="1361798">
                <a:moveTo>
                  <a:pt x="0" y="0"/>
                </a:moveTo>
                <a:lnTo>
                  <a:pt x="2501358" y="0"/>
                </a:lnTo>
                <a:lnTo>
                  <a:pt x="2501358" y="1361798"/>
                </a:lnTo>
                <a:lnTo>
                  <a:pt x="0" y="1361798"/>
                </a:lnTo>
                <a:lnTo>
                  <a:pt x="0" y="0"/>
                </a:lnTo>
                <a:close/>
              </a:path>
            </a:pathLst>
          </a:custGeom>
          <a:blipFill>
            <a:blip r:embed="rId3"/>
            <a:stretch>
              <a:fillRect l="-4290" t="-38071" r="-4504" b="-61763"/>
            </a:stretch>
          </a:blipFill>
        </p:spPr>
        <p:txBody>
          <a:bodyPr/>
          <a:lstStyle/>
          <a:p>
            <a:endParaRPr lang="en-IL"/>
          </a:p>
        </p:txBody>
      </p:sp>
      <p:sp>
        <p:nvSpPr>
          <p:cNvPr id="4" name="Freeform 4">
            <a:extLst>
              <a:ext uri="{FF2B5EF4-FFF2-40B4-BE49-F238E27FC236}">
                <a16:creationId xmlns:a16="http://schemas.microsoft.com/office/drawing/2014/main" id="{73BF8804-6207-87D9-AA6D-FB16BCCDC71D}"/>
              </a:ext>
            </a:extLst>
          </p:cNvPr>
          <p:cNvSpPr/>
          <p:nvPr/>
        </p:nvSpPr>
        <p:spPr>
          <a:xfrm>
            <a:off x="14757942" y="8112596"/>
            <a:ext cx="2501358" cy="1361798"/>
          </a:xfrm>
          <a:custGeom>
            <a:avLst/>
            <a:gdLst/>
            <a:ahLst/>
            <a:cxnLst/>
            <a:rect l="l" t="t" r="r" b="b"/>
            <a:pathLst>
              <a:path w="2501358" h="1361798">
                <a:moveTo>
                  <a:pt x="0" y="0"/>
                </a:moveTo>
                <a:lnTo>
                  <a:pt x="2501358" y="0"/>
                </a:lnTo>
                <a:lnTo>
                  <a:pt x="2501358" y="1361798"/>
                </a:lnTo>
                <a:lnTo>
                  <a:pt x="0" y="1361798"/>
                </a:lnTo>
                <a:lnTo>
                  <a:pt x="0" y="0"/>
                </a:lnTo>
                <a:close/>
              </a:path>
            </a:pathLst>
          </a:custGeom>
          <a:blipFill>
            <a:blip r:embed="rId4"/>
            <a:stretch>
              <a:fillRect l="-4360" t="-39056" r="-5145" b="-62084"/>
            </a:stretch>
          </a:blipFill>
        </p:spPr>
        <p:txBody>
          <a:bodyPr/>
          <a:lstStyle/>
          <a:p>
            <a:endParaRPr lang="en-IL"/>
          </a:p>
        </p:txBody>
      </p:sp>
      <p:sp>
        <p:nvSpPr>
          <p:cNvPr id="5" name="Freeform 5">
            <a:extLst>
              <a:ext uri="{FF2B5EF4-FFF2-40B4-BE49-F238E27FC236}">
                <a16:creationId xmlns:a16="http://schemas.microsoft.com/office/drawing/2014/main" id="{3D77E013-A1F2-FD7E-1940-E9A2F68E7FB6}"/>
              </a:ext>
            </a:extLst>
          </p:cNvPr>
          <p:cNvSpPr/>
          <p:nvPr/>
        </p:nvSpPr>
        <p:spPr>
          <a:xfrm>
            <a:off x="11082252" y="8287234"/>
            <a:ext cx="2903288" cy="1012522"/>
          </a:xfrm>
          <a:custGeom>
            <a:avLst/>
            <a:gdLst/>
            <a:ahLst/>
            <a:cxnLst/>
            <a:rect l="l" t="t" r="r" b="b"/>
            <a:pathLst>
              <a:path w="2903288" h="1012522">
                <a:moveTo>
                  <a:pt x="0" y="0"/>
                </a:moveTo>
                <a:lnTo>
                  <a:pt x="2903288" y="0"/>
                </a:lnTo>
                <a:lnTo>
                  <a:pt x="2903288" y="1012522"/>
                </a:lnTo>
                <a:lnTo>
                  <a:pt x="0" y="1012522"/>
                </a:lnTo>
                <a:lnTo>
                  <a:pt x="0" y="0"/>
                </a:lnTo>
                <a:close/>
              </a:path>
            </a:pathLst>
          </a:custGeom>
          <a:blipFill>
            <a:blip r:embed="rId5"/>
            <a:stretch>
              <a:fillRect/>
            </a:stretch>
          </a:blipFill>
        </p:spPr>
        <p:txBody>
          <a:bodyPr/>
          <a:lstStyle/>
          <a:p>
            <a:endParaRPr lang="en-IL"/>
          </a:p>
        </p:txBody>
      </p:sp>
      <p:sp>
        <p:nvSpPr>
          <p:cNvPr id="7" name="TextBox 7">
            <a:extLst>
              <a:ext uri="{FF2B5EF4-FFF2-40B4-BE49-F238E27FC236}">
                <a16:creationId xmlns:a16="http://schemas.microsoft.com/office/drawing/2014/main" id="{A29CE769-53D4-AF05-9E68-E597133D361D}"/>
              </a:ext>
            </a:extLst>
          </p:cNvPr>
          <p:cNvSpPr txBox="1"/>
          <p:nvPr/>
        </p:nvSpPr>
        <p:spPr>
          <a:xfrm>
            <a:off x="4038512" y="6989492"/>
            <a:ext cx="9086870" cy="556149"/>
          </a:xfrm>
          <a:prstGeom prst="rect">
            <a:avLst/>
          </a:prstGeom>
        </p:spPr>
        <p:txBody>
          <a:bodyPr lIns="0" tIns="0" rIns="0" bIns="0" rtlCol="0" anchor="t">
            <a:spAutoFit/>
          </a:bodyPr>
          <a:lstStyle/>
          <a:p>
            <a:pPr algn="ctr">
              <a:lnSpc>
                <a:spcPts val="4521"/>
              </a:lnSpc>
              <a:spcBef>
                <a:spcPct val="0"/>
              </a:spcBef>
            </a:pPr>
            <a:r>
              <a:rPr lang="en-US" sz="3229" dirty="0">
                <a:solidFill>
                  <a:srgbClr val="E9D8E7"/>
                </a:solidFill>
                <a:latin typeface="League Gothic"/>
                <a:ea typeface="League Gothic"/>
                <a:cs typeface="League Gothic"/>
                <a:sym typeface="League Gothic"/>
              </a:rPr>
              <a:t>Mentoring by Ella Luna Pleasence</a:t>
            </a:r>
          </a:p>
        </p:txBody>
      </p:sp>
      <p:sp>
        <p:nvSpPr>
          <p:cNvPr id="9" name="TextBox 9">
            <a:extLst>
              <a:ext uri="{FF2B5EF4-FFF2-40B4-BE49-F238E27FC236}">
                <a16:creationId xmlns:a16="http://schemas.microsoft.com/office/drawing/2014/main" id="{9EA39ABA-7B53-E568-08E2-272783A19A13}"/>
              </a:ext>
            </a:extLst>
          </p:cNvPr>
          <p:cNvSpPr txBox="1"/>
          <p:nvPr/>
        </p:nvSpPr>
        <p:spPr>
          <a:xfrm>
            <a:off x="3954735" y="-50022"/>
            <a:ext cx="10378529" cy="2126031"/>
          </a:xfrm>
          <a:prstGeom prst="rect">
            <a:avLst/>
          </a:prstGeom>
        </p:spPr>
        <p:txBody>
          <a:bodyPr lIns="0" tIns="0" rIns="0" bIns="0" rtlCol="0" anchor="t">
            <a:spAutoFit/>
          </a:bodyPr>
          <a:lstStyle/>
          <a:p>
            <a:pPr algn="ctr">
              <a:lnSpc>
                <a:spcPts val="17168"/>
              </a:lnSpc>
              <a:spcBef>
                <a:spcPct val="0"/>
              </a:spcBef>
            </a:pPr>
            <a:r>
              <a:rPr lang="en-US" sz="12262" dirty="0">
                <a:solidFill>
                  <a:srgbClr val="E9D8E7"/>
                </a:solidFill>
                <a:latin typeface="Indi Kazka"/>
                <a:ea typeface="Indi Kazka"/>
                <a:cs typeface="Indi Kazka"/>
                <a:sym typeface="Indi Kazka"/>
              </a:rPr>
              <a:t>the team</a:t>
            </a:r>
          </a:p>
        </p:txBody>
      </p:sp>
      <p:sp>
        <p:nvSpPr>
          <p:cNvPr id="12" name="TextBox 11">
            <a:extLst>
              <a:ext uri="{FF2B5EF4-FFF2-40B4-BE49-F238E27FC236}">
                <a16:creationId xmlns:a16="http://schemas.microsoft.com/office/drawing/2014/main" id="{F9BF4EF3-3761-5F13-F00F-108DBE2E79A2}"/>
              </a:ext>
            </a:extLst>
          </p:cNvPr>
          <p:cNvSpPr txBox="1"/>
          <p:nvPr/>
        </p:nvSpPr>
        <p:spPr>
          <a:xfrm>
            <a:off x="1847637" y="4801177"/>
            <a:ext cx="2867526" cy="589264"/>
          </a:xfrm>
          <a:prstGeom prst="rect">
            <a:avLst/>
          </a:prstGeom>
          <a:noFill/>
        </p:spPr>
        <p:txBody>
          <a:bodyPr wrap="square" rtlCol="0">
            <a:spAutoFit/>
          </a:bodyPr>
          <a:lstStyle/>
          <a:p>
            <a:pPr algn="ctr"/>
            <a:r>
              <a:rPr lang="en-US" sz="3229" dirty="0">
                <a:solidFill>
                  <a:srgbClr val="E9D8E7"/>
                </a:solidFill>
                <a:latin typeface="League Gothic"/>
              </a:rPr>
              <a:t>Or Bar - </a:t>
            </a:r>
            <a:r>
              <a:rPr lang="en-US" sz="3229" dirty="0" err="1">
                <a:solidFill>
                  <a:srgbClr val="E9D8E7"/>
                </a:solidFill>
                <a:latin typeface="League Gothic"/>
              </a:rPr>
              <a:t>Califa</a:t>
            </a:r>
            <a:endParaRPr lang="en-IL" sz="3229" dirty="0">
              <a:solidFill>
                <a:srgbClr val="E9D8E7"/>
              </a:solidFill>
              <a:latin typeface="League Gothic"/>
            </a:endParaRPr>
          </a:p>
        </p:txBody>
      </p:sp>
      <p:sp>
        <p:nvSpPr>
          <p:cNvPr id="13" name="TextBox 12">
            <a:extLst>
              <a:ext uri="{FF2B5EF4-FFF2-40B4-BE49-F238E27FC236}">
                <a16:creationId xmlns:a16="http://schemas.microsoft.com/office/drawing/2014/main" id="{DDCBA964-15D2-E7BC-7326-9B9995C4F301}"/>
              </a:ext>
            </a:extLst>
          </p:cNvPr>
          <p:cNvSpPr txBox="1"/>
          <p:nvPr/>
        </p:nvSpPr>
        <p:spPr>
          <a:xfrm>
            <a:off x="14757942" y="4801177"/>
            <a:ext cx="1864060" cy="589264"/>
          </a:xfrm>
          <a:prstGeom prst="rect">
            <a:avLst/>
          </a:prstGeom>
          <a:noFill/>
        </p:spPr>
        <p:txBody>
          <a:bodyPr wrap="square" rtlCol="0">
            <a:spAutoFit/>
          </a:bodyPr>
          <a:lstStyle/>
          <a:p>
            <a:pPr algn="ctr"/>
            <a:r>
              <a:rPr lang="en-US" sz="3229" dirty="0">
                <a:solidFill>
                  <a:srgbClr val="E9D8E7"/>
                </a:solidFill>
                <a:latin typeface="League Gothic"/>
              </a:rPr>
              <a:t>Majd Francis</a:t>
            </a:r>
            <a:endParaRPr lang="en-IL" sz="3229" dirty="0">
              <a:solidFill>
                <a:srgbClr val="E9D8E7"/>
              </a:solidFill>
              <a:latin typeface="League Gothic"/>
            </a:endParaRPr>
          </a:p>
        </p:txBody>
      </p:sp>
      <p:sp>
        <p:nvSpPr>
          <p:cNvPr id="14" name="TextBox 13">
            <a:extLst>
              <a:ext uri="{FF2B5EF4-FFF2-40B4-BE49-F238E27FC236}">
                <a16:creationId xmlns:a16="http://schemas.microsoft.com/office/drawing/2014/main" id="{905C1C64-10CE-A837-CC2B-8E395DA22E38}"/>
              </a:ext>
            </a:extLst>
          </p:cNvPr>
          <p:cNvSpPr txBox="1"/>
          <p:nvPr/>
        </p:nvSpPr>
        <p:spPr>
          <a:xfrm>
            <a:off x="5707013" y="4848868"/>
            <a:ext cx="3203149" cy="589264"/>
          </a:xfrm>
          <a:prstGeom prst="rect">
            <a:avLst/>
          </a:prstGeom>
          <a:noFill/>
        </p:spPr>
        <p:txBody>
          <a:bodyPr wrap="square" rtlCol="0">
            <a:spAutoFit/>
          </a:bodyPr>
          <a:lstStyle/>
          <a:p>
            <a:pPr algn="ctr"/>
            <a:r>
              <a:rPr lang="en-US" sz="3229" dirty="0">
                <a:solidFill>
                  <a:srgbClr val="E9D8E7"/>
                </a:solidFill>
                <a:latin typeface="League Gothic"/>
              </a:rPr>
              <a:t>Daniel </a:t>
            </a:r>
            <a:r>
              <a:rPr lang="en-US" sz="3229" dirty="0" err="1">
                <a:solidFill>
                  <a:srgbClr val="E9D8E7"/>
                </a:solidFill>
                <a:latin typeface="League Gothic"/>
              </a:rPr>
              <a:t>Tselon</a:t>
            </a:r>
            <a:r>
              <a:rPr lang="en-US" sz="3229" dirty="0">
                <a:solidFill>
                  <a:srgbClr val="E9D8E7"/>
                </a:solidFill>
                <a:latin typeface="League Gothic"/>
              </a:rPr>
              <a:t> Fardkin</a:t>
            </a:r>
            <a:endParaRPr lang="en-IL" sz="3229" dirty="0">
              <a:solidFill>
                <a:srgbClr val="E9D8E7"/>
              </a:solidFill>
              <a:latin typeface="League Gothic"/>
            </a:endParaRPr>
          </a:p>
        </p:txBody>
      </p:sp>
      <p:sp>
        <p:nvSpPr>
          <p:cNvPr id="15" name="TextBox 14">
            <a:extLst>
              <a:ext uri="{FF2B5EF4-FFF2-40B4-BE49-F238E27FC236}">
                <a16:creationId xmlns:a16="http://schemas.microsoft.com/office/drawing/2014/main" id="{5C825A8C-6F6D-0AC2-88F5-239E2B44C4A4}"/>
              </a:ext>
            </a:extLst>
          </p:cNvPr>
          <p:cNvSpPr txBox="1"/>
          <p:nvPr/>
        </p:nvSpPr>
        <p:spPr>
          <a:xfrm>
            <a:off x="11213176" y="4801177"/>
            <a:ext cx="1462677" cy="589264"/>
          </a:xfrm>
          <a:prstGeom prst="rect">
            <a:avLst/>
          </a:prstGeom>
          <a:noFill/>
        </p:spPr>
        <p:txBody>
          <a:bodyPr wrap="square" rtlCol="0">
            <a:spAutoFit/>
          </a:bodyPr>
          <a:lstStyle/>
          <a:p>
            <a:pPr algn="ctr"/>
            <a:r>
              <a:rPr lang="en-US" sz="3229" dirty="0">
                <a:solidFill>
                  <a:srgbClr val="E9D8E7"/>
                </a:solidFill>
                <a:latin typeface="League Gothic"/>
              </a:rPr>
              <a:t>Naor Masri</a:t>
            </a:r>
            <a:endParaRPr lang="en-IL" sz="3229" dirty="0">
              <a:solidFill>
                <a:srgbClr val="E9D8E7"/>
              </a:solidFill>
              <a:latin typeface="League Gothic"/>
            </a:endParaRPr>
          </a:p>
        </p:txBody>
      </p:sp>
      <p:sp>
        <p:nvSpPr>
          <p:cNvPr id="16" name="TextBox 15">
            <a:extLst>
              <a:ext uri="{FF2B5EF4-FFF2-40B4-BE49-F238E27FC236}">
                <a16:creationId xmlns:a16="http://schemas.microsoft.com/office/drawing/2014/main" id="{A33037F4-C74F-62D6-7139-6ACB7AE75075}"/>
              </a:ext>
            </a:extLst>
          </p:cNvPr>
          <p:cNvSpPr txBox="1"/>
          <p:nvPr/>
        </p:nvSpPr>
        <p:spPr>
          <a:xfrm>
            <a:off x="2895600" y="3747188"/>
            <a:ext cx="4061593" cy="589264"/>
          </a:xfrm>
          <a:prstGeom prst="rect">
            <a:avLst/>
          </a:prstGeom>
          <a:noFill/>
        </p:spPr>
        <p:txBody>
          <a:bodyPr wrap="square" rtlCol="0">
            <a:spAutoFit/>
          </a:bodyPr>
          <a:lstStyle/>
          <a:p>
            <a:pPr algn="ctr"/>
            <a:r>
              <a:rPr lang="en-US" sz="3229" dirty="0">
                <a:solidFill>
                  <a:srgbClr val="E9D8E7"/>
                </a:solidFill>
                <a:latin typeface="League Gothic"/>
              </a:rPr>
              <a:t>Computer Science Department</a:t>
            </a:r>
            <a:endParaRPr lang="en-IL" sz="3229" dirty="0">
              <a:solidFill>
                <a:srgbClr val="E9D8E7"/>
              </a:solidFill>
              <a:latin typeface="League Gothic"/>
            </a:endParaRPr>
          </a:p>
        </p:txBody>
      </p:sp>
      <p:sp>
        <p:nvSpPr>
          <p:cNvPr id="17" name="TextBox 16">
            <a:extLst>
              <a:ext uri="{FF2B5EF4-FFF2-40B4-BE49-F238E27FC236}">
                <a16:creationId xmlns:a16="http://schemas.microsoft.com/office/drawing/2014/main" id="{11449DA3-C9B4-7BBF-BA77-62F2FA990C2C}"/>
              </a:ext>
            </a:extLst>
          </p:cNvPr>
          <p:cNvSpPr txBox="1"/>
          <p:nvPr/>
        </p:nvSpPr>
        <p:spPr>
          <a:xfrm>
            <a:off x="12277090" y="3864980"/>
            <a:ext cx="3416900" cy="589264"/>
          </a:xfrm>
          <a:prstGeom prst="rect">
            <a:avLst/>
          </a:prstGeom>
          <a:noFill/>
        </p:spPr>
        <p:txBody>
          <a:bodyPr wrap="square" rtlCol="0">
            <a:spAutoFit/>
          </a:bodyPr>
          <a:lstStyle/>
          <a:p>
            <a:pPr algn="ctr"/>
            <a:r>
              <a:rPr lang="en-US" sz="3229" dirty="0">
                <a:solidFill>
                  <a:srgbClr val="E9D8E7"/>
                </a:solidFill>
                <a:latin typeface="League Gothic"/>
              </a:rPr>
              <a:t>Animation Department</a:t>
            </a:r>
            <a:endParaRPr lang="en-IL" sz="3229" dirty="0">
              <a:solidFill>
                <a:srgbClr val="E9D8E7"/>
              </a:solidFill>
              <a:latin typeface="League Gothic"/>
            </a:endParaRPr>
          </a:p>
        </p:txBody>
      </p:sp>
      <p:sp>
        <p:nvSpPr>
          <p:cNvPr id="19" name="TextBox 18">
            <a:extLst>
              <a:ext uri="{FF2B5EF4-FFF2-40B4-BE49-F238E27FC236}">
                <a16:creationId xmlns:a16="http://schemas.microsoft.com/office/drawing/2014/main" id="{3DF24FDF-37DB-4F91-3AE5-1CE555E4AD91}"/>
              </a:ext>
            </a:extLst>
          </p:cNvPr>
          <p:cNvSpPr txBox="1"/>
          <p:nvPr/>
        </p:nvSpPr>
        <p:spPr>
          <a:xfrm>
            <a:off x="14508872" y="5525464"/>
            <a:ext cx="2362200" cy="1086195"/>
          </a:xfrm>
          <a:prstGeom prst="rect">
            <a:avLst/>
          </a:prstGeom>
          <a:noFill/>
        </p:spPr>
        <p:txBody>
          <a:bodyPr wrap="square" rtlCol="0">
            <a:spAutoFit/>
          </a:bodyPr>
          <a:lstStyle/>
          <a:p>
            <a:pPr algn="ctr"/>
            <a:r>
              <a:rPr lang="en-US" sz="3229" dirty="0">
                <a:solidFill>
                  <a:srgbClr val="E9D8E7"/>
                </a:solidFill>
                <a:latin typeface="League Gothic"/>
              </a:rPr>
              <a:t>Background Environment Art</a:t>
            </a:r>
            <a:endParaRPr lang="en-IL" sz="3229" dirty="0">
              <a:solidFill>
                <a:srgbClr val="E9D8E7"/>
              </a:solidFill>
              <a:latin typeface="League Gothic"/>
            </a:endParaRPr>
          </a:p>
        </p:txBody>
      </p:sp>
      <p:sp>
        <p:nvSpPr>
          <p:cNvPr id="20" name="TextBox 19">
            <a:extLst>
              <a:ext uri="{FF2B5EF4-FFF2-40B4-BE49-F238E27FC236}">
                <a16:creationId xmlns:a16="http://schemas.microsoft.com/office/drawing/2014/main" id="{0AF9B4F8-F084-221E-193B-1836E80CA0EF}"/>
              </a:ext>
            </a:extLst>
          </p:cNvPr>
          <p:cNvSpPr txBox="1"/>
          <p:nvPr/>
        </p:nvSpPr>
        <p:spPr>
          <a:xfrm>
            <a:off x="10763414" y="5588936"/>
            <a:ext cx="2362199" cy="1086195"/>
          </a:xfrm>
          <a:prstGeom prst="rect">
            <a:avLst/>
          </a:prstGeom>
          <a:noFill/>
        </p:spPr>
        <p:txBody>
          <a:bodyPr wrap="square" rtlCol="0">
            <a:spAutoFit/>
          </a:bodyPr>
          <a:lstStyle/>
          <a:p>
            <a:pPr algn="ctr"/>
            <a:r>
              <a:rPr lang="en-US" sz="3229" dirty="0">
                <a:solidFill>
                  <a:srgbClr val="E9D8E7"/>
                </a:solidFill>
                <a:latin typeface="League Gothic"/>
              </a:rPr>
              <a:t>Conceptual Dev</a:t>
            </a:r>
          </a:p>
          <a:p>
            <a:pPr algn="ctr"/>
            <a:r>
              <a:rPr lang="en-US" sz="3229" dirty="0">
                <a:solidFill>
                  <a:srgbClr val="E9D8E7"/>
                </a:solidFill>
                <a:latin typeface="League Gothic"/>
              </a:rPr>
              <a:t>Characters</a:t>
            </a:r>
            <a:endParaRPr lang="en-IL" sz="3229" dirty="0">
              <a:solidFill>
                <a:srgbClr val="E9D8E7"/>
              </a:solidFill>
              <a:latin typeface="League Gothic"/>
            </a:endParaRPr>
          </a:p>
        </p:txBody>
      </p:sp>
      <p:sp>
        <p:nvSpPr>
          <p:cNvPr id="21" name="TextBox 20">
            <a:extLst>
              <a:ext uri="{FF2B5EF4-FFF2-40B4-BE49-F238E27FC236}">
                <a16:creationId xmlns:a16="http://schemas.microsoft.com/office/drawing/2014/main" id="{4D250A1E-50EC-346F-5EA0-075C4BD19760}"/>
              </a:ext>
            </a:extLst>
          </p:cNvPr>
          <p:cNvSpPr txBox="1"/>
          <p:nvPr/>
        </p:nvSpPr>
        <p:spPr>
          <a:xfrm>
            <a:off x="3354175" y="5623023"/>
            <a:ext cx="4353850" cy="1086195"/>
          </a:xfrm>
          <a:prstGeom prst="rect">
            <a:avLst/>
          </a:prstGeom>
          <a:noFill/>
        </p:spPr>
        <p:txBody>
          <a:bodyPr wrap="square" rtlCol="0">
            <a:spAutoFit/>
          </a:bodyPr>
          <a:lstStyle/>
          <a:p>
            <a:pPr algn="ctr"/>
            <a:r>
              <a:rPr lang="en-US" sz="3229" dirty="0">
                <a:solidFill>
                  <a:srgbClr val="E9D8E7"/>
                </a:solidFill>
                <a:latin typeface="League Gothic"/>
              </a:rPr>
              <a:t>Programming &amp; Game Development</a:t>
            </a:r>
            <a:br>
              <a:rPr lang="en-US" sz="3229" dirty="0">
                <a:solidFill>
                  <a:srgbClr val="E9D8E7"/>
                </a:solidFill>
                <a:latin typeface="League Gothic"/>
              </a:rPr>
            </a:br>
            <a:r>
              <a:rPr lang="en-US" sz="3229" dirty="0">
                <a:solidFill>
                  <a:srgbClr val="E9D8E7"/>
                </a:solidFill>
                <a:latin typeface="League Gothic"/>
              </a:rPr>
              <a:t>VFX</a:t>
            </a:r>
            <a:endParaRPr lang="en-IL" sz="3229" dirty="0">
              <a:solidFill>
                <a:srgbClr val="E9D8E7"/>
              </a:solidFill>
              <a:latin typeface="League Gothic"/>
            </a:endParaRPr>
          </a:p>
        </p:txBody>
      </p:sp>
    </p:spTree>
    <p:extLst>
      <p:ext uri="{BB962C8B-B14F-4D97-AF65-F5344CB8AC3E}">
        <p14:creationId xmlns:p14="http://schemas.microsoft.com/office/powerpoint/2010/main" val="33950593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l="-2181" r="-2181"/>
          </a:stretch>
        </a:blipFill>
        <a:effectLst/>
      </p:bgPr>
    </p:bg>
    <p:spTree>
      <p:nvGrpSpPr>
        <p:cNvPr id="1" name=""/>
        <p:cNvGrpSpPr/>
        <p:nvPr/>
      </p:nvGrpSpPr>
      <p:grpSpPr>
        <a:xfrm>
          <a:off x="0" y="0"/>
          <a:ext cx="0" cy="0"/>
          <a:chOff x="0" y="0"/>
          <a:chExt cx="0" cy="0"/>
        </a:xfrm>
      </p:grpSpPr>
      <p:sp>
        <p:nvSpPr>
          <p:cNvPr id="2" name="Freeform 2"/>
          <p:cNvSpPr>
            <a:spLocks noGrp="1" noRot="1" noMove="1" noResize="1" noEditPoints="1" noAdjustHandles="1" noChangeArrowheads="1" noChangeShapeType="1"/>
          </p:cNvSpPr>
          <p:nvPr/>
        </p:nvSpPr>
        <p:spPr>
          <a:xfrm>
            <a:off x="21863" y="0"/>
            <a:ext cx="18288000" cy="10676175"/>
          </a:xfrm>
          <a:custGeom>
            <a:avLst/>
            <a:gdLst/>
            <a:ahLst/>
            <a:cxnLst/>
            <a:rect l="l" t="t" r="r" b="b"/>
            <a:pathLst>
              <a:path w="18288000" h="10676175">
                <a:moveTo>
                  <a:pt x="0" y="0"/>
                </a:moveTo>
                <a:lnTo>
                  <a:pt x="18288000" y="0"/>
                </a:lnTo>
                <a:lnTo>
                  <a:pt x="18288000" y="10676175"/>
                </a:lnTo>
                <a:lnTo>
                  <a:pt x="0" y="10676175"/>
                </a:lnTo>
                <a:lnTo>
                  <a:pt x="0" y="0"/>
                </a:lnTo>
                <a:close/>
              </a:path>
            </a:pathLst>
          </a:custGeom>
          <a:blipFill>
            <a:blip r:embed="rId2"/>
            <a:stretch>
              <a:fillRect l="-2181" r="-2181"/>
            </a:stretch>
          </a:blipFill>
        </p:spPr>
        <p:txBody>
          <a:bodyPr/>
          <a:lstStyle/>
          <a:p>
            <a:pPr algn="ctr">
              <a:lnSpc>
                <a:spcPts val="11200"/>
              </a:lnSpc>
              <a:spcBef>
                <a:spcPct val="0"/>
              </a:spcBef>
            </a:pPr>
            <a:r>
              <a:rPr lang="en-US" sz="8000" dirty="0">
                <a:solidFill>
                  <a:srgbClr val="000000"/>
                </a:solidFill>
                <a:latin typeface="Indi Kazka"/>
                <a:ea typeface="Indi Kazka"/>
                <a:cs typeface="Indi Kazka"/>
                <a:sym typeface="Indi Kazka"/>
              </a:rPr>
              <a:t>The concept</a:t>
            </a:r>
          </a:p>
        </p:txBody>
      </p:sp>
      <p:sp>
        <p:nvSpPr>
          <p:cNvPr id="3" name="TextBox 3"/>
          <p:cNvSpPr txBox="1"/>
          <p:nvPr/>
        </p:nvSpPr>
        <p:spPr>
          <a:xfrm>
            <a:off x="3702189" y="2986690"/>
            <a:ext cx="11409114" cy="1899114"/>
          </a:xfrm>
          <a:prstGeom prst="rect">
            <a:avLst/>
          </a:prstGeom>
        </p:spPr>
        <p:txBody>
          <a:bodyPr lIns="0" tIns="0" rIns="0" bIns="0" rtlCol="0" anchor="t">
            <a:spAutoFit/>
          </a:bodyPr>
          <a:lstStyle/>
          <a:p>
            <a:pPr algn="ctr">
              <a:lnSpc>
                <a:spcPts val="5049"/>
              </a:lnSpc>
            </a:pPr>
            <a:r>
              <a:rPr lang="en-US" sz="3606" dirty="0">
                <a:solidFill>
                  <a:srgbClr val="261A4A"/>
                </a:solidFill>
                <a:latin typeface="League Gothic"/>
                <a:ea typeface="League Gothic"/>
                <a:cs typeface="League Gothic"/>
                <a:sym typeface="League Gothic"/>
              </a:rPr>
              <a:t>As a disaster falls upon this world, at you feet arrives “The Eye” - an all-seeing entity, removed and banished from its place.</a:t>
            </a:r>
          </a:p>
          <a:p>
            <a:pPr algn="ctr">
              <a:lnSpc>
                <a:spcPts val="5049"/>
              </a:lnSpc>
              <a:spcBef>
                <a:spcPct val="0"/>
              </a:spcBef>
            </a:pPr>
            <a:r>
              <a:rPr lang="en-US" sz="3606" dirty="0">
                <a:solidFill>
                  <a:srgbClr val="261A4A"/>
                </a:solidFill>
                <a:latin typeface="League Gothic"/>
                <a:ea typeface="League Gothic"/>
                <a:cs typeface="League Gothic"/>
                <a:sym typeface="League Gothic"/>
              </a:rPr>
              <a:t>your mission is to return it to its place and bring this world back to health.</a:t>
            </a:r>
          </a:p>
        </p:txBody>
      </p:sp>
      <p:pic>
        <p:nvPicPr>
          <p:cNvPr id="4" name="Picture 4"/>
          <p:cNvPicPr>
            <a:picLocks noChangeAspect="1"/>
          </p:cNvPicPr>
          <p:nvPr/>
        </p:nvPicPr>
        <p:blipFill>
          <a:blip r:embed="rId3"/>
          <a:srcRect/>
          <a:stretch>
            <a:fillRect/>
          </a:stretch>
        </p:blipFill>
        <p:spPr>
          <a:xfrm>
            <a:off x="0" y="-325967"/>
            <a:ext cx="3649096" cy="3649096"/>
          </a:xfrm>
          <a:prstGeom prst="rect">
            <a:avLst/>
          </a:prstGeom>
        </p:spPr>
      </p:pic>
      <p:pic>
        <p:nvPicPr>
          <p:cNvPr id="5" name="Picture 5"/>
          <p:cNvPicPr>
            <a:picLocks noChangeAspect="1"/>
          </p:cNvPicPr>
          <p:nvPr/>
        </p:nvPicPr>
        <p:blipFill>
          <a:blip r:embed="rId4"/>
          <a:srcRect/>
          <a:stretch>
            <a:fillRect/>
          </a:stretch>
        </p:blipFill>
        <p:spPr>
          <a:xfrm flipH="1">
            <a:off x="14480361" y="6902267"/>
            <a:ext cx="3753297" cy="3753297"/>
          </a:xfrm>
          <a:prstGeom prst="rect">
            <a:avLst/>
          </a:prstGeom>
        </p:spPr>
      </p:pic>
      <p:sp>
        <p:nvSpPr>
          <p:cNvPr id="6" name="TextBox 6"/>
          <p:cNvSpPr txBox="1"/>
          <p:nvPr/>
        </p:nvSpPr>
        <p:spPr>
          <a:xfrm>
            <a:off x="2819400" y="5421807"/>
            <a:ext cx="14102587" cy="1331142"/>
          </a:xfrm>
          <a:prstGeom prst="rect">
            <a:avLst/>
          </a:prstGeom>
        </p:spPr>
        <p:txBody>
          <a:bodyPr lIns="0" tIns="0" rIns="0" bIns="0" rtlCol="0" anchor="t">
            <a:spAutoFit/>
          </a:bodyPr>
          <a:lstStyle/>
          <a:p>
            <a:pPr algn="ctr">
              <a:lnSpc>
                <a:spcPts val="5379"/>
              </a:lnSpc>
              <a:spcBef>
                <a:spcPct val="0"/>
              </a:spcBef>
            </a:pPr>
            <a:r>
              <a:rPr lang="en-US" sz="3842" dirty="0">
                <a:solidFill>
                  <a:srgbClr val="261A4A"/>
                </a:solidFill>
                <a:latin typeface="League Gothic"/>
                <a:ea typeface="League Gothic"/>
                <a:cs typeface="League Gothic"/>
                <a:sym typeface="League Gothic"/>
              </a:rPr>
              <a:t>In order to traverse this unforgiving land, The Eye grants you the power to wear the shells of the enemies you defeat - ”</a:t>
            </a:r>
            <a:r>
              <a:rPr lang="en-US" sz="3842" dirty="0" err="1">
                <a:solidFill>
                  <a:srgbClr val="261A4A"/>
                </a:solidFill>
                <a:latin typeface="League Gothic"/>
                <a:ea typeface="League Gothic"/>
                <a:cs typeface="League Gothic"/>
                <a:sym typeface="League Gothic"/>
              </a:rPr>
              <a:t>Maluvestis</a:t>
            </a:r>
            <a:r>
              <a:rPr lang="en-US" sz="3842" dirty="0">
                <a:solidFill>
                  <a:srgbClr val="261A4A"/>
                </a:solidFill>
                <a:latin typeface="League Gothic"/>
                <a:ea typeface="League Gothic"/>
                <a:cs typeface="League Gothic"/>
                <a:sym typeface="League Gothic"/>
              </a:rPr>
              <a:t>”, to beat even stronger foes and reach remarkable </a:t>
            </a:r>
            <a:r>
              <a:rPr lang="en-US" sz="3842" dirty="0" err="1">
                <a:solidFill>
                  <a:srgbClr val="261A4A"/>
                </a:solidFill>
                <a:latin typeface="League Gothic"/>
                <a:ea typeface="League Gothic"/>
                <a:cs typeface="League Gothic"/>
                <a:sym typeface="League Gothic"/>
              </a:rPr>
              <a:t>hights</a:t>
            </a:r>
            <a:r>
              <a:rPr lang="en-US" sz="3842" dirty="0">
                <a:solidFill>
                  <a:srgbClr val="261A4A"/>
                </a:solidFill>
                <a:latin typeface="League Gothic"/>
                <a:ea typeface="League Gothic"/>
                <a:cs typeface="League Gothic"/>
                <a:sym typeface="League Gothic"/>
              </a:rPr>
              <a:t>.</a:t>
            </a:r>
          </a:p>
        </p:txBody>
      </p:sp>
      <p:sp>
        <p:nvSpPr>
          <p:cNvPr id="7" name="TextBox 7"/>
          <p:cNvSpPr txBox="1"/>
          <p:nvPr/>
        </p:nvSpPr>
        <p:spPr>
          <a:xfrm>
            <a:off x="4861306" y="8128466"/>
            <a:ext cx="9692893" cy="507062"/>
          </a:xfrm>
          <a:prstGeom prst="rect">
            <a:avLst/>
          </a:prstGeom>
        </p:spPr>
        <p:txBody>
          <a:bodyPr wrap="square" lIns="0" tIns="0" rIns="0" bIns="0" rtlCol="0" anchor="t">
            <a:spAutoFit/>
          </a:bodyPr>
          <a:lstStyle/>
          <a:p>
            <a:pPr algn="ctr">
              <a:lnSpc>
                <a:spcPts val="4101"/>
              </a:lnSpc>
              <a:spcBef>
                <a:spcPct val="0"/>
              </a:spcBef>
            </a:pPr>
            <a:r>
              <a:rPr lang="en-US" sz="2929" dirty="0">
                <a:solidFill>
                  <a:srgbClr val="000000"/>
                </a:solidFill>
                <a:latin typeface="League Gothic"/>
                <a:ea typeface="League Gothic"/>
                <a:cs typeface="League Gothic"/>
                <a:sym typeface="League Gothic"/>
              </a:rPr>
              <a:t>Genre &amp; Loop: 2D platformer → explore → combat → unlock suits → overcome challenges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a:spLocks noGrp="1" noRot="1" noMove="1" noResize="1" noEditPoints="1" noAdjustHandles="1" noChangeArrowheads="1" noChangeShapeType="1"/>
          </p:cNvSpPr>
          <p:nvPr/>
        </p:nvSpPr>
        <p:spPr>
          <a:xfrm>
            <a:off x="-51084" y="0"/>
            <a:ext cx="18339084" cy="10258425"/>
          </a:xfrm>
          <a:custGeom>
            <a:avLst/>
            <a:gdLst/>
            <a:ahLst/>
            <a:cxnLst/>
            <a:rect l="l" t="t" r="r" b="b"/>
            <a:pathLst>
              <a:path w="18339084" h="10258425">
                <a:moveTo>
                  <a:pt x="0" y="0"/>
                </a:moveTo>
                <a:lnTo>
                  <a:pt x="18339084" y="0"/>
                </a:lnTo>
                <a:lnTo>
                  <a:pt x="18339084" y="10258425"/>
                </a:lnTo>
                <a:lnTo>
                  <a:pt x="0" y="10258425"/>
                </a:lnTo>
                <a:lnTo>
                  <a:pt x="0" y="0"/>
                </a:lnTo>
                <a:close/>
              </a:path>
            </a:pathLst>
          </a:custGeom>
          <a:blipFill>
            <a:blip r:embed="rId2">
              <a:alphaModFix amt="46000"/>
            </a:blip>
            <a:stretch>
              <a:fillRect/>
            </a:stretch>
          </a:blipFill>
        </p:spPr>
        <p:txBody>
          <a:bodyPr/>
          <a:lstStyle/>
          <a:p>
            <a:endParaRPr lang="en-IL"/>
          </a:p>
        </p:txBody>
      </p:sp>
      <p:sp>
        <p:nvSpPr>
          <p:cNvPr id="3" name="Freeform 3"/>
          <p:cNvSpPr/>
          <p:nvPr/>
        </p:nvSpPr>
        <p:spPr>
          <a:xfrm>
            <a:off x="-748735" y="1763298"/>
            <a:ext cx="10973980" cy="7810001"/>
          </a:xfrm>
          <a:custGeom>
            <a:avLst/>
            <a:gdLst/>
            <a:ahLst/>
            <a:cxnLst/>
            <a:rect l="l" t="t" r="r" b="b"/>
            <a:pathLst>
              <a:path w="10973980" h="7810001">
                <a:moveTo>
                  <a:pt x="0" y="0"/>
                </a:moveTo>
                <a:lnTo>
                  <a:pt x="10973980" y="0"/>
                </a:lnTo>
                <a:lnTo>
                  <a:pt x="10973980" y="7810001"/>
                </a:lnTo>
                <a:lnTo>
                  <a:pt x="0" y="7810001"/>
                </a:lnTo>
                <a:lnTo>
                  <a:pt x="0" y="0"/>
                </a:lnTo>
                <a:close/>
              </a:path>
            </a:pathLst>
          </a:custGeom>
          <a:blipFill>
            <a:blip r:embed="rId3"/>
            <a:stretch>
              <a:fillRect t="-20469" b="-20042"/>
            </a:stretch>
          </a:blipFill>
        </p:spPr>
        <p:txBody>
          <a:bodyPr/>
          <a:lstStyle/>
          <a:p>
            <a:endParaRPr lang="en-IL"/>
          </a:p>
        </p:txBody>
      </p:sp>
      <p:sp>
        <p:nvSpPr>
          <p:cNvPr id="4" name="Freeform 4"/>
          <p:cNvSpPr/>
          <p:nvPr/>
        </p:nvSpPr>
        <p:spPr>
          <a:xfrm>
            <a:off x="9194851" y="1578767"/>
            <a:ext cx="8514131" cy="7662718"/>
          </a:xfrm>
          <a:custGeom>
            <a:avLst/>
            <a:gdLst/>
            <a:ahLst/>
            <a:cxnLst/>
            <a:rect l="l" t="t" r="r" b="b"/>
            <a:pathLst>
              <a:path w="8514131" h="7662718">
                <a:moveTo>
                  <a:pt x="0" y="0"/>
                </a:moveTo>
                <a:lnTo>
                  <a:pt x="8514130" y="0"/>
                </a:lnTo>
                <a:lnTo>
                  <a:pt x="8514130" y="7662717"/>
                </a:lnTo>
                <a:lnTo>
                  <a:pt x="0" y="7662717"/>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IL"/>
          </a:p>
        </p:txBody>
      </p:sp>
      <p:sp>
        <p:nvSpPr>
          <p:cNvPr id="5" name="Freeform 5"/>
          <p:cNvSpPr/>
          <p:nvPr/>
        </p:nvSpPr>
        <p:spPr>
          <a:xfrm>
            <a:off x="10978020" y="4534405"/>
            <a:ext cx="4486673" cy="4680277"/>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6">
              <a:alphaModFix amt="70000"/>
              <a:extLst>
                <a:ext uri="{96DAC541-7B7A-43D3-8B79-37D633B846F1}">
                  <asvg:svgBlip xmlns:asvg="http://schemas.microsoft.com/office/drawing/2016/SVG/main" r:embed="rId7"/>
                </a:ext>
              </a:extLst>
            </a:blip>
            <a:stretch>
              <a:fillRect/>
            </a:stretch>
          </a:blipFill>
        </p:spPr>
        <p:txBody>
          <a:bodyPr/>
          <a:lstStyle/>
          <a:p>
            <a:endParaRPr lang="en-IL"/>
          </a:p>
        </p:txBody>
      </p:sp>
      <p:sp>
        <p:nvSpPr>
          <p:cNvPr id="6" name="Freeform 6"/>
          <p:cNvSpPr/>
          <p:nvPr/>
        </p:nvSpPr>
        <p:spPr>
          <a:xfrm>
            <a:off x="10870899" y="1592080"/>
            <a:ext cx="4612794" cy="4612794"/>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alphaModFix amt="70000"/>
              <a:extLst>
                <a:ext uri="{96DAC541-7B7A-43D3-8B79-37D633B846F1}">
                  <asvg:svgBlip xmlns:asvg="http://schemas.microsoft.com/office/drawing/2016/SVG/main" r:embed="rId9"/>
                </a:ext>
              </a:extLst>
            </a:blip>
            <a:stretch>
              <a:fillRect/>
            </a:stretch>
          </a:blipFill>
        </p:spPr>
        <p:txBody>
          <a:bodyPr/>
          <a:lstStyle/>
          <a:p>
            <a:endParaRPr lang="en-IL"/>
          </a:p>
        </p:txBody>
      </p:sp>
      <p:sp>
        <p:nvSpPr>
          <p:cNvPr id="7" name="Freeform 7"/>
          <p:cNvSpPr/>
          <p:nvPr/>
        </p:nvSpPr>
        <p:spPr>
          <a:xfrm>
            <a:off x="12701686" y="4758270"/>
            <a:ext cx="1222866" cy="1228800"/>
          </a:xfrm>
          <a:custGeom>
            <a:avLst/>
            <a:gdLst/>
            <a:ahLst/>
            <a:cxnLst/>
            <a:rect l="l" t="t" r="r" b="b"/>
            <a:pathLst>
              <a:path w="1261215" h="1261215">
                <a:moveTo>
                  <a:pt x="0" y="0"/>
                </a:moveTo>
                <a:lnTo>
                  <a:pt x="1261215" y="0"/>
                </a:lnTo>
                <a:lnTo>
                  <a:pt x="1261215" y="1261215"/>
                </a:lnTo>
                <a:lnTo>
                  <a:pt x="0" y="1261215"/>
                </a:lnTo>
                <a:lnTo>
                  <a:pt x="0" y="0"/>
                </a:lnTo>
                <a:close/>
              </a:path>
            </a:pathLst>
          </a:custGeom>
          <a:blipFill>
            <a:blip r:embed="rId10"/>
            <a:stretch>
              <a:fillRect/>
            </a:stretch>
          </a:blipFill>
        </p:spPr>
        <p:txBody>
          <a:bodyPr/>
          <a:lstStyle/>
          <a:p>
            <a:endParaRPr lang="en-IL"/>
          </a:p>
        </p:txBody>
      </p:sp>
      <p:sp>
        <p:nvSpPr>
          <p:cNvPr id="8" name="TextBox 8"/>
          <p:cNvSpPr txBox="1"/>
          <p:nvPr/>
        </p:nvSpPr>
        <p:spPr>
          <a:xfrm>
            <a:off x="929147" y="86550"/>
            <a:ext cx="7498395" cy="1406524"/>
          </a:xfrm>
          <a:prstGeom prst="rect">
            <a:avLst/>
          </a:prstGeom>
        </p:spPr>
        <p:txBody>
          <a:bodyPr wrap="square" lIns="0" tIns="0" rIns="0" bIns="0" rtlCol="0" anchor="t">
            <a:spAutoFit/>
          </a:bodyPr>
          <a:lstStyle/>
          <a:p>
            <a:pPr algn="ctr">
              <a:lnSpc>
                <a:spcPts val="11200"/>
              </a:lnSpc>
              <a:spcBef>
                <a:spcPct val="0"/>
              </a:spcBef>
            </a:pPr>
            <a:r>
              <a:rPr lang="en-US" sz="8000" dirty="0">
                <a:solidFill>
                  <a:srgbClr val="000000"/>
                </a:solidFill>
                <a:latin typeface="Indi Kazka"/>
                <a:ea typeface="Indi Kazka"/>
                <a:cs typeface="Indi Kazka"/>
                <a:sym typeface="Indi Kazka"/>
              </a:rPr>
              <a:t>The Theory</a:t>
            </a:r>
          </a:p>
        </p:txBody>
      </p:sp>
      <p:sp>
        <p:nvSpPr>
          <p:cNvPr id="9" name="TextBox 9"/>
          <p:cNvSpPr txBox="1"/>
          <p:nvPr/>
        </p:nvSpPr>
        <p:spPr>
          <a:xfrm>
            <a:off x="11506288" y="5004251"/>
            <a:ext cx="1918136" cy="855718"/>
          </a:xfrm>
          <a:prstGeom prst="rect">
            <a:avLst/>
          </a:prstGeom>
        </p:spPr>
        <p:txBody>
          <a:bodyPr lIns="0" tIns="0" rIns="0" bIns="0" rtlCol="0" anchor="t">
            <a:spAutoFit/>
          </a:bodyPr>
          <a:lstStyle/>
          <a:p>
            <a:pPr algn="ctr">
              <a:lnSpc>
                <a:spcPts val="7049"/>
              </a:lnSpc>
              <a:spcBef>
                <a:spcPct val="0"/>
              </a:spcBef>
            </a:pPr>
            <a:r>
              <a:rPr lang="en-US" sz="5035" dirty="0">
                <a:solidFill>
                  <a:srgbClr val="000000"/>
                </a:solidFill>
                <a:latin typeface="League Gothic"/>
                <a:ea typeface="League Gothic"/>
                <a:cs typeface="League Gothic"/>
                <a:sym typeface="League Gothic"/>
              </a:rPr>
              <a:t>THE EYE</a:t>
            </a:r>
          </a:p>
        </p:txBody>
      </p:sp>
      <p:sp>
        <p:nvSpPr>
          <p:cNvPr id="10" name="TextBox 10"/>
          <p:cNvSpPr txBox="1"/>
          <p:nvPr/>
        </p:nvSpPr>
        <p:spPr>
          <a:xfrm>
            <a:off x="12759105" y="3342172"/>
            <a:ext cx="836383" cy="830188"/>
          </a:xfrm>
          <a:prstGeom prst="rect">
            <a:avLst/>
          </a:prstGeom>
        </p:spPr>
        <p:txBody>
          <a:bodyPr lIns="0" tIns="0" rIns="0" bIns="0" rtlCol="0" anchor="t">
            <a:spAutoFit/>
          </a:bodyPr>
          <a:lstStyle/>
          <a:p>
            <a:pPr algn="ctr">
              <a:lnSpc>
                <a:spcPts val="6724"/>
              </a:lnSpc>
              <a:spcBef>
                <a:spcPct val="0"/>
              </a:spcBef>
            </a:pPr>
            <a:r>
              <a:rPr lang="en-US" sz="4803">
                <a:solidFill>
                  <a:srgbClr val="000000"/>
                </a:solidFill>
                <a:latin typeface="League Gothic"/>
                <a:ea typeface="League Gothic"/>
                <a:cs typeface="League Gothic"/>
                <a:sym typeface="League Gothic"/>
              </a:rPr>
              <a:t>VEGO</a:t>
            </a:r>
          </a:p>
        </p:txBody>
      </p:sp>
      <p:sp>
        <p:nvSpPr>
          <p:cNvPr id="11" name="TextBox 11"/>
          <p:cNvSpPr txBox="1"/>
          <p:nvPr/>
        </p:nvSpPr>
        <p:spPr>
          <a:xfrm>
            <a:off x="12448371" y="2052306"/>
            <a:ext cx="1447085" cy="830188"/>
          </a:xfrm>
          <a:prstGeom prst="rect">
            <a:avLst/>
          </a:prstGeom>
        </p:spPr>
        <p:txBody>
          <a:bodyPr wrap="square" lIns="0" tIns="0" rIns="0" bIns="0" rtlCol="0" anchor="t">
            <a:spAutoFit/>
          </a:bodyPr>
          <a:lstStyle/>
          <a:p>
            <a:pPr algn="ctr">
              <a:lnSpc>
                <a:spcPts val="6724"/>
              </a:lnSpc>
              <a:spcBef>
                <a:spcPct val="0"/>
              </a:spcBef>
            </a:pPr>
            <a:r>
              <a:rPr lang="en-US" sz="4803" dirty="0">
                <a:solidFill>
                  <a:srgbClr val="000000"/>
                </a:solidFill>
                <a:latin typeface="League Gothic"/>
                <a:ea typeface="League Gothic"/>
                <a:cs typeface="League Gothic"/>
                <a:sym typeface="League Gothic"/>
              </a:rPr>
              <a:t>VERONA</a:t>
            </a:r>
          </a:p>
        </p:txBody>
      </p:sp>
      <p:sp>
        <p:nvSpPr>
          <p:cNvPr id="12" name="TextBox 12"/>
          <p:cNvSpPr txBox="1"/>
          <p:nvPr/>
        </p:nvSpPr>
        <p:spPr>
          <a:xfrm>
            <a:off x="12705456" y="6476509"/>
            <a:ext cx="988531" cy="830188"/>
          </a:xfrm>
          <a:prstGeom prst="rect">
            <a:avLst/>
          </a:prstGeom>
        </p:spPr>
        <p:txBody>
          <a:bodyPr wrap="square" lIns="0" tIns="0" rIns="0" bIns="0" rtlCol="0" anchor="t">
            <a:spAutoFit/>
          </a:bodyPr>
          <a:lstStyle/>
          <a:p>
            <a:pPr algn="ctr">
              <a:lnSpc>
                <a:spcPts val="6724"/>
              </a:lnSpc>
              <a:spcBef>
                <a:spcPct val="0"/>
              </a:spcBef>
            </a:pPr>
            <a:r>
              <a:rPr lang="en-US" sz="4803" dirty="0">
                <a:solidFill>
                  <a:srgbClr val="000000"/>
                </a:solidFill>
                <a:latin typeface="League Gothic"/>
                <a:ea typeface="League Gothic"/>
                <a:cs typeface="League Gothic"/>
                <a:sym typeface="League Gothic"/>
              </a:rPr>
              <a:t>ADO</a:t>
            </a:r>
          </a:p>
        </p:txBody>
      </p:sp>
      <p:sp>
        <p:nvSpPr>
          <p:cNvPr id="13" name="TextBox 13"/>
          <p:cNvSpPr txBox="1"/>
          <p:nvPr/>
        </p:nvSpPr>
        <p:spPr>
          <a:xfrm>
            <a:off x="11677294" y="7964134"/>
            <a:ext cx="3410305" cy="830188"/>
          </a:xfrm>
          <a:prstGeom prst="rect">
            <a:avLst/>
          </a:prstGeom>
        </p:spPr>
        <p:txBody>
          <a:bodyPr wrap="square" lIns="0" tIns="0" rIns="0" bIns="0" rtlCol="0" anchor="t">
            <a:spAutoFit/>
          </a:bodyPr>
          <a:lstStyle/>
          <a:p>
            <a:pPr algn="ctr">
              <a:lnSpc>
                <a:spcPts val="6724"/>
              </a:lnSpc>
              <a:spcBef>
                <a:spcPct val="0"/>
              </a:spcBef>
            </a:pPr>
            <a:r>
              <a:rPr lang="en-US" sz="4803" dirty="0">
                <a:solidFill>
                  <a:srgbClr val="000000"/>
                </a:solidFill>
                <a:latin typeface="League Gothic"/>
                <a:ea typeface="League Gothic"/>
                <a:cs typeface="League Gothic"/>
                <a:sym typeface="League Gothic"/>
              </a:rPr>
              <a:t>EBBA &amp; IMMUS</a:t>
            </a:r>
          </a:p>
        </p:txBody>
      </p:sp>
      <p:sp>
        <p:nvSpPr>
          <p:cNvPr id="14" name="Freeform 14"/>
          <p:cNvSpPr/>
          <p:nvPr/>
        </p:nvSpPr>
        <p:spPr>
          <a:xfrm rot="9094993">
            <a:off x="10414032" y="3059564"/>
            <a:ext cx="5526529" cy="4973876"/>
          </a:xfrm>
          <a:custGeom>
            <a:avLst/>
            <a:gdLst/>
            <a:ahLst/>
            <a:cxnLst/>
            <a:rect l="l" t="t" r="r" b="b"/>
            <a:pathLst>
              <a:path w="5526529" h="4973876">
                <a:moveTo>
                  <a:pt x="0" y="0"/>
                </a:moveTo>
                <a:lnTo>
                  <a:pt x="5526529" y="0"/>
                </a:lnTo>
                <a:lnTo>
                  <a:pt x="5526529" y="4973877"/>
                </a:lnTo>
                <a:lnTo>
                  <a:pt x="0" y="4973877"/>
                </a:lnTo>
                <a:lnTo>
                  <a:pt x="0" y="0"/>
                </a:lnTo>
                <a:close/>
              </a:path>
            </a:pathLst>
          </a:custGeom>
          <a:blipFill>
            <a:blip r:embed="rId4">
              <a:alphaModFix amt="50000"/>
              <a:extLst>
                <a:ext uri="{96DAC541-7B7A-43D3-8B79-37D633B846F1}">
                  <asvg:svgBlip xmlns:asvg="http://schemas.microsoft.com/office/drawing/2016/SVG/main" r:embed="rId5"/>
                </a:ext>
              </a:extLst>
            </a:blip>
            <a:stretch>
              <a:fillRect/>
            </a:stretch>
          </a:blipFill>
        </p:spPr>
        <p:txBody>
          <a:bodyPr/>
          <a:lstStyle/>
          <a:p>
            <a:endParaRPr lang="en-IL"/>
          </a:p>
        </p:txBody>
      </p:sp>
      <p:sp>
        <p:nvSpPr>
          <p:cNvPr id="15" name="TextBox 15"/>
          <p:cNvSpPr txBox="1"/>
          <p:nvPr/>
        </p:nvSpPr>
        <p:spPr>
          <a:xfrm>
            <a:off x="15278757" y="1668048"/>
            <a:ext cx="2549187" cy="787751"/>
          </a:xfrm>
          <a:prstGeom prst="rect">
            <a:avLst/>
          </a:prstGeom>
        </p:spPr>
        <p:txBody>
          <a:bodyPr lIns="0" tIns="0" rIns="0" bIns="0" rtlCol="0" anchor="t">
            <a:spAutoFit/>
          </a:bodyPr>
          <a:lstStyle/>
          <a:p>
            <a:pPr algn="ctr">
              <a:lnSpc>
                <a:spcPts val="6372"/>
              </a:lnSpc>
              <a:spcBef>
                <a:spcPct val="0"/>
              </a:spcBef>
            </a:pPr>
            <a:r>
              <a:rPr lang="en-US" sz="4551">
                <a:solidFill>
                  <a:srgbClr val="000000">
                    <a:alpha val="49804"/>
                  </a:srgbClr>
                </a:solidFill>
                <a:latin typeface="Indi Kazka"/>
                <a:ea typeface="Indi Kazka"/>
                <a:cs typeface="Indi Kazka"/>
                <a:sym typeface="Indi Kazka"/>
              </a:rPr>
              <a:t>REVELIS</a:t>
            </a:r>
          </a:p>
        </p:txBody>
      </p:sp>
      <p:sp>
        <p:nvSpPr>
          <p:cNvPr id="16" name="TextBox 16"/>
          <p:cNvSpPr txBox="1"/>
          <p:nvPr/>
        </p:nvSpPr>
        <p:spPr>
          <a:xfrm>
            <a:off x="8427542" y="8804895"/>
            <a:ext cx="3249752" cy="768404"/>
          </a:xfrm>
          <a:prstGeom prst="rect">
            <a:avLst/>
          </a:prstGeom>
        </p:spPr>
        <p:txBody>
          <a:bodyPr lIns="0" tIns="0" rIns="0" bIns="0" rtlCol="0" anchor="t">
            <a:spAutoFit/>
          </a:bodyPr>
          <a:lstStyle/>
          <a:p>
            <a:pPr algn="ctr">
              <a:lnSpc>
                <a:spcPts val="6160"/>
              </a:lnSpc>
              <a:spcBef>
                <a:spcPct val="0"/>
              </a:spcBef>
            </a:pPr>
            <a:r>
              <a:rPr lang="en-US" sz="4400">
                <a:solidFill>
                  <a:srgbClr val="2C0083"/>
                </a:solidFill>
                <a:latin typeface="Indi Kazka"/>
                <a:ea typeface="Indi Kazka"/>
                <a:cs typeface="Indi Kazka"/>
                <a:sym typeface="Indi Kazka"/>
              </a:rPr>
              <a:t>CALIGOTH</a:t>
            </a:r>
          </a:p>
        </p:txBody>
      </p:sp>
      <p:sp>
        <p:nvSpPr>
          <p:cNvPr id="17" name="TextBox 17"/>
          <p:cNvSpPr txBox="1"/>
          <p:nvPr/>
        </p:nvSpPr>
        <p:spPr>
          <a:xfrm>
            <a:off x="10770449" y="73434"/>
            <a:ext cx="4858544" cy="1406524"/>
          </a:xfrm>
          <a:prstGeom prst="rect">
            <a:avLst/>
          </a:prstGeom>
        </p:spPr>
        <p:txBody>
          <a:bodyPr lIns="0" tIns="0" rIns="0" bIns="0" rtlCol="0" anchor="t">
            <a:spAutoFit/>
          </a:bodyPr>
          <a:lstStyle/>
          <a:p>
            <a:pPr algn="ctr">
              <a:lnSpc>
                <a:spcPts val="11200"/>
              </a:lnSpc>
              <a:spcBef>
                <a:spcPct val="0"/>
              </a:spcBef>
            </a:pPr>
            <a:r>
              <a:rPr lang="en-US" sz="8000" dirty="0">
                <a:solidFill>
                  <a:srgbClr val="000000"/>
                </a:solidFill>
                <a:latin typeface="Indi Kazka"/>
                <a:ea typeface="Indi Kazka"/>
                <a:cs typeface="Indi Kazka"/>
                <a:sym typeface="Indi Kazka"/>
              </a:rPr>
              <a:t>THE game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000" b="-2000"/>
          </a:stretch>
        </a:blip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4"/>
            <a:stretch>
              <a:fillRect l="-2811" r="-2811" b="-5037"/>
            </a:stretch>
          </a:blipFill>
        </p:spPr>
        <p:txBody>
          <a:bodyPr/>
          <a:lstStyle/>
          <a:p>
            <a:r>
              <a:rPr lang="en-IL" dirty="0"/>
              <a:t>ıı</a:t>
            </a:r>
          </a:p>
        </p:txBody>
      </p:sp>
      <p:sp>
        <p:nvSpPr>
          <p:cNvPr id="6" name="Freeform 4">
            <a:extLst>
              <a:ext uri="{FF2B5EF4-FFF2-40B4-BE49-F238E27FC236}">
                <a16:creationId xmlns:a16="http://schemas.microsoft.com/office/drawing/2014/main" id="{7FC36AF9-3933-DE37-52F1-629C5A5A3483}"/>
              </a:ext>
            </a:extLst>
          </p:cNvPr>
          <p:cNvSpPr>
            <a:spLocks noGrp="1" noRot="1" noMove="1" noResize="1" noEditPoints="1" noAdjustHandles="1" noChangeArrowheads="1" noChangeShapeType="1"/>
          </p:cNvSpPr>
          <p:nvPr/>
        </p:nvSpPr>
        <p:spPr>
          <a:xfrm>
            <a:off x="-2133600" y="-3088622"/>
            <a:ext cx="23778883" cy="1337562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dpi="0" rotWithShape="1">
            <a:blip r:embed="rId5">
              <a:alphaModFix amt="74000"/>
            </a:blip>
            <a:srcRect/>
            <a:stretch>
              <a:fillRect/>
            </a:stretch>
          </a:blipFill>
        </p:spPr>
        <p:txBody>
          <a:bodyPr/>
          <a:lstStyle/>
          <a:p>
            <a:r>
              <a:rPr lang="en-IL" dirty="0"/>
              <a:t>ı</a:t>
            </a:r>
          </a:p>
        </p:txBody>
      </p:sp>
      <p:sp>
        <p:nvSpPr>
          <p:cNvPr id="3" name="TextBox 3"/>
          <p:cNvSpPr txBox="1"/>
          <p:nvPr/>
        </p:nvSpPr>
        <p:spPr>
          <a:xfrm>
            <a:off x="5029200" y="517645"/>
            <a:ext cx="7772400" cy="1048364"/>
          </a:xfrm>
          <a:prstGeom prst="rect">
            <a:avLst/>
          </a:prstGeom>
        </p:spPr>
        <p:txBody>
          <a:bodyPr wrap="square" lIns="0" tIns="0" rIns="0" bIns="0" rtlCol="0" anchor="t">
            <a:spAutoFit/>
          </a:bodyPr>
          <a:lstStyle/>
          <a:p>
            <a:pPr>
              <a:lnSpc>
                <a:spcPts val="7739"/>
              </a:lnSpc>
              <a:spcBef>
                <a:spcPct val="0"/>
              </a:spcBef>
            </a:pPr>
            <a:r>
              <a:rPr lang="en-US" sz="8000" dirty="0">
                <a:solidFill>
                  <a:schemeClr val="bg1">
                    <a:lumMod val="85000"/>
                  </a:schemeClr>
                </a:solidFill>
                <a:latin typeface="Indi Kazka"/>
                <a:sym typeface="League Gothic"/>
              </a:rPr>
              <a:t>Project Goals</a:t>
            </a:r>
          </a:p>
        </p:txBody>
      </p:sp>
      <p:sp>
        <p:nvSpPr>
          <p:cNvPr id="5" name="TextBox 5"/>
          <p:cNvSpPr txBox="1"/>
          <p:nvPr/>
        </p:nvSpPr>
        <p:spPr>
          <a:xfrm>
            <a:off x="764242" y="4000500"/>
            <a:ext cx="12801600" cy="2527038"/>
          </a:xfrm>
          <a:prstGeom prst="rect">
            <a:avLst/>
          </a:prstGeom>
        </p:spPr>
        <p:txBody>
          <a:bodyPr wrap="square" lIns="0" tIns="0" rIns="0" bIns="0" rtlCol="0" anchor="t">
            <a:spAutoFit/>
          </a:bodyPr>
          <a:lstStyle/>
          <a:p>
            <a:pPr marL="0" lvl="1" indent="-316227">
              <a:lnSpc>
                <a:spcPts val="5049"/>
              </a:lnSpc>
              <a:spcBef>
                <a:spcPct val="0"/>
              </a:spcBef>
              <a:buFont typeface="Arial"/>
              <a:buChar char="•"/>
            </a:pPr>
            <a:r>
              <a:rPr lang="en-US" sz="3606" dirty="0">
                <a:solidFill>
                  <a:schemeClr val="bg1">
                    <a:lumMod val="85000"/>
                  </a:schemeClr>
                </a:solidFill>
                <a:latin typeface="League Gothic"/>
              </a:rPr>
              <a:t>Fun game exploring self-discovery &amp; inner challenges </a:t>
            </a:r>
          </a:p>
          <a:p>
            <a:pPr marL="0" lvl="1" indent="-316227">
              <a:lnSpc>
                <a:spcPts val="5049"/>
              </a:lnSpc>
              <a:spcBef>
                <a:spcPct val="0"/>
              </a:spcBef>
              <a:buFont typeface="Arial"/>
              <a:buChar char="•"/>
            </a:pPr>
            <a:r>
              <a:rPr lang="en-US" sz="3606" dirty="0">
                <a:solidFill>
                  <a:schemeClr val="bg1">
                    <a:lumMod val="85000"/>
                  </a:schemeClr>
                </a:solidFill>
                <a:latin typeface="League Gothic"/>
              </a:rPr>
              <a:t>Support variety of  abilities to allow diverse playstyles</a:t>
            </a:r>
          </a:p>
          <a:p>
            <a:pPr marL="0" lvl="1" indent="-316227">
              <a:lnSpc>
                <a:spcPts val="5049"/>
              </a:lnSpc>
              <a:spcBef>
                <a:spcPct val="0"/>
              </a:spcBef>
              <a:buFont typeface="Arial"/>
              <a:buChar char="•"/>
            </a:pPr>
            <a:r>
              <a:rPr lang="en-US" sz="3606" dirty="0">
                <a:solidFill>
                  <a:schemeClr val="bg1">
                    <a:lumMod val="85000"/>
                  </a:schemeClr>
                </a:solidFill>
                <a:latin typeface="League Gothic"/>
              </a:rPr>
              <a:t>Smooth Combat &amp; Movement: Impactful actions; fluid tactical adaptation; dynamic movement</a:t>
            </a:r>
          </a:p>
          <a:p>
            <a:pPr marL="0" lvl="1" indent="-316227">
              <a:lnSpc>
                <a:spcPts val="5049"/>
              </a:lnSpc>
              <a:spcBef>
                <a:spcPct val="0"/>
              </a:spcBef>
              <a:buFont typeface="Arial"/>
              <a:buChar char="•"/>
            </a:pPr>
            <a:r>
              <a:rPr lang="en-US" sz="3606" dirty="0">
                <a:solidFill>
                  <a:schemeClr val="bg1">
                    <a:lumMod val="85000"/>
                  </a:schemeClr>
                </a:solidFill>
                <a:latin typeface="League Gothic"/>
              </a:rPr>
              <a:t>Support expandability and maintainability of large scaled game with different levels and challenges</a:t>
            </a:r>
          </a:p>
        </p:txBody>
      </p:sp>
    </p:spTree>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2000" b="-2000"/>
          </a:stretch>
        </a:blipFill>
        <a:effectLst/>
      </p:bgPr>
    </p:bg>
    <p:spTree>
      <p:nvGrpSpPr>
        <p:cNvPr id="1" name=""/>
        <p:cNvGrpSpPr/>
        <p:nvPr/>
      </p:nvGrpSpPr>
      <p:grpSpPr>
        <a:xfrm>
          <a:off x="0" y="0"/>
          <a:ext cx="0" cy="0"/>
          <a:chOff x="0" y="0"/>
          <a:chExt cx="0" cy="0"/>
        </a:xfrm>
      </p:grpSpPr>
      <p:sp>
        <p:nvSpPr>
          <p:cNvPr id="6" name="Freeform 4">
            <a:extLst>
              <a:ext uri="{FF2B5EF4-FFF2-40B4-BE49-F238E27FC236}">
                <a16:creationId xmlns:a16="http://schemas.microsoft.com/office/drawing/2014/main" id="{D66A2EB6-5F81-EDF1-C2C6-7BCF6935562D}"/>
              </a:ext>
            </a:extLst>
          </p:cNvPr>
          <p:cNvSpPr>
            <a:spLocks noGrp="1" noRot="1" noMove="1" noResize="1" noEditPoints="1" noAdjustHandles="1" noChangeArrowheads="1" noChangeShapeType="1"/>
          </p:cNvSpPr>
          <p:nvPr/>
        </p:nvSpPr>
        <p:spPr>
          <a:xfrm>
            <a:off x="-2745442" y="-3088622"/>
            <a:ext cx="23778883" cy="1337562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dpi="0" rotWithShape="1">
            <a:blip r:embed="rId5">
              <a:alphaModFix amt="74000"/>
            </a:blip>
            <a:srcRect/>
            <a:stretch>
              <a:fillRect/>
            </a:stretch>
          </a:blipFill>
        </p:spPr>
        <p:txBody>
          <a:bodyPr/>
          <a:lstStyle/>
          <a:p>
            <a:endParaRPr lang="en-IL" dirty="0"/>
          </a:p>
        </p:txBody>
      </p:sp>
      <p:sp>
        <p:nvSpPr>
          <p:cNvPr id="2" name="Title 1">
            <a:extLst>
              <a:ext uri="{FF2B5EF4-FFF2-40B4-BE49-F238E27FC236}">
                <a16:creationId xmlns:a16="http://schemas.microsoft.com/office/drawing/2014/main" id="{C0553C06-0746-010F-CA5D-D75D6AE4E675}"/>
              </a:ext>
            </a:extLst>
          </p:cNvPr>
          <p:cNvSpPr>
            <a:spLocks noGrp="1"/>
          </p:cNvSpPr>
          <p:nvPr>
            <p:ph type="title"/>
          </p:nvPr>
        </p:nvSpPr>
        <p:spPr>
          <a:xfrm>
            <a:off x="1066800" y="508559"/>
            <a:ext cx="10896600" cy="1143000"/>
          </a:xfrm>
        </p:spPr>
        <p:txBody>
          <a:bodyPr>
            <a:normAutofit fontScale="90000"/>
          </a:bodyPr>
          <a:lstStyle/>
          <a:p>
            <a:pPr lvl="1" algn="l" rtl="0">
              <a:lnSpc>
                <a:spcPts val="5049"/>
              </a:lnSpc>
              <a:spcBef>
                <a:spcPct val="0"/>
              </a:spcBef>
            </a:pPr>
            <a:r>
              <a:rPr lang="en-US" sz="8000" kern="1200" dirty="0">
                <a:solidFill>
                  <a:schemeClr val="bg1">
                    <a:lumMod val="85000"/>
                  </a:schemeClr>
                </a:solidFill>
                <a:latin typeface="Indi Kazka"/>
                <a:ea typeface="+mn-ea"/>
                <a:cs typeface="+mn-cs"/>
              </a:rPr>
              <a:t>Making it All Happen</a:t>
            </a:r>
            <a:endParaRPr lang="en-IL" sz="8000" kern="1200" dirty="0">
              <a:solidFill>
                <a:schemeClr val="bg1">
                  <a:lumMod val="85000"/>
                </a:schemeClr>
              </a:solidFill>
              <a:latin typeface="Indi Kazka"/>
              <a:ea typeface="+mn-ea"/>
              <a:cs typeface="+mn-cs"/>
            </a:endParaRPr>
          </a:p>
        </p:txBody>
      </p:sp>
      <p:sp>
        <p:nvSpPr>
          <p:cNvPr id="3" name="Content Placeholder 2">
            <a:extLst>
              <a:ext uri="{FF2B5EF4-FFF2-40B4-BE49-F238E27FC236}">
                <a16:creationId xmlns:a16="http://schemas.microsoft.com/office/drawing/2014/main" id="{B4C822C3-909A-62C4-7FC2-04B7304E3DE7}"/>
              </a:ext>
            </a:extLst>
          </p:cNvPr>
          <p:cNvSpPr>
            <a:spLocks noGrp="1"/>
          </p:cNvSpPr>
          <p:nvPr>
            <p:ph idx="1"/>
          </p:nvPr>
        </p:nvSpPr>
        <p:spPr>
          <a:xfrm>
            <a:off x="685800" y="2582863"/>
            <a:ext cx="11049000" cy="3398838"/>
          </a:xfrm>
        </p:spPr>
        <p:txBody>
          <a:bodyPr/>
          <a:lstStyle/>
          <a:p>
            <a:pPr marL="0" lvl="1" indent="-316227">
              <a:lnSpc>
                <a:spcPts val="5049"/>
              </a:lnSpc>
              <a:spcBef>
                <a:spcPct val="0"/>
              </a:spcBef>
              <a:buFont typeface="Arial"/>
              <a:buChar char="•"/>
            </a:pPr>
            <a:r>
              <a:rPr lang="en-US" sz="3606" dirty="0">
                <a:solidFill>
                  <a:schemeClr val="bg1">
                    <a:lumMod val="85000"/>
                  </a:schemeClr>
                </a:solidFill>
                <a:latin typeface="League Gothic"/>
              </a:rPr>
              <a:t>Dynamic world with many different levels</a:t>
            </a:r>
          </a:p>
          <a:p>
            <a:pPr marL="0" lvl="1" indent="-316227">
              <a:lnSpc>
                <a:spcPts val="5049"/>
              </a:lnSpc>
              <a:spcBef>
                <a:spcPct val="0"/>
              </a:spcBef>
              <a:buFont typeface="Arial"/>
              <a:buChar char="•"/>
            </a:pPr>
            <a:r>
              <a:rPr lang="en-US" sz="3606" dirty="0">
                <a:solidFill>
                  <a:schemeClr val="bg1">
                    <a:lumMod val="85000"/>
                  </a:schemeClr>
                </a:solidFill>
                <a:latin typeface="League Gothic"/>
              </a:rPr>
              <a:t>Diverse suits and abilities: Handle different kinds of abilities and suits</a:t>
            </a:r>
          </a:p>
          <a:p>
            <a:pPr marL="0" lvl="1" indent="-316227">
              <a:lnSpc>
                <a:spcPts val="5049"/>
              </a:lnSpc>
              <a:spcBef>
                <a:spcPct val="0"/>
              </a:spcBef>
              <a:buFont typeface="Arial"/>
              <a:buChar char="•"/>
            </a:pPr>
            <a:r>
              <a:rPr lang="en-US" sz="3606" dirty="0">
                <a:solidFill>
                  <a:schemeClr val="bg1">
                    <a:lumMod val="85000"/>
                  </a:schemeClr>
                </a:solidFill>
                <a:latin typeface="League Gothic"/>
              </a:rPr>
              <a:t>Quick Power Swaps: Adjust player functionality based on equipped suit.</a:t>
            </a:r>
          </a:p>
          <a:p>
            <a:pPr marL="0" lvl="1" indent="-316227">
              <a:lnSpc>
                <a:spcPts val="5049"/>
              </a:lnSpc>
              <a:spcBef>
                <a:spcPct val="0"/>
              </a:spcBef>
              <a:buFont typeface="Arial"/>
              <a:buChar char="•"/>
            </a:pPr>
            <a:r>
              <a:rPr lang="en-US" sz="3606" dirty="0">
                <a:solidFill>
                  <a:schemeClr val="bg1">
                    <a:lumMod val="85000"/>
                  </a:schemeClr>
                </a:solidFill>
                <a:latin typeface="League Gothic"/>
              </a:rPr>
              <a:t>Create distinct behavior for each enemy.</a:t>
            </a:r>
          </a:p>
          <a:p>
            <a:pPr marL="0" lvl="1" indent="-316227">
              <a:lnSpc>
                <a:spcPts val="5049"/>
              </a:lnSpc>
              <a:spcBef>
                <a:spcPct val="0"/>
              </a:spcBef>
              <a:buFont typeface="Arial"/>
              <a:buChar char="•"/>
            </a:pPr>
            <a:r>
              <a:rPr lang="en-US" sz="3606" dirty="0">
                <a:solidFill>
                  <a:schemeClr val="bg1">
                    <a:lumMod val="85000"/>
                  </a:schemeClr>
                </a:solidFill>
                <a:latin typeface="League Gothic"/>
              </a:rPr>
              <a:t>System Interplay: Independent yet coordinated game parts.</a:t>
            </a:r>
          </a:p>
        </p:txBody>
      </p:sp>
      <p:sp>
        <p:nvSpPr>
          <p:cNvPr id="4" name="TextBox 3">
            <a:extLst>
              <a:ext uri="{FF2B5EF4-FFF2-40B4-BE49-F238E27FC236}">
                <a16:creationId xmlns:a16="http://schemas.microsoft.com/office/drawing/2014/main" id="{67CE28CE-A988-E91E-52F2-FE2D660B423C}"/>
              </a:ext>
            </a:extLst>
          </p:cNvPr>
          <p:cNvSpPr txBox="1">
            <a:spLocks/>
          </p:cNvSpPr>
          <p:nvPr/>
        </p:nvSpPr>
        <p:spPr>
          <a:xfrm>
            <a:off x="10820400" y="5905500"/>
            <a:ext cx="6370398" cy="647228"/>
          </a:xfrm>
          <a:prstGeom prst="rect">
            <a:avLst/>
          </a:prstGeom>
          <a:noFill/>
        </p:spPr>
        <p:txBody>
          <a:bodyPr wrap="none" rtlCol="0">
            <a:spAutoFit/>
          </a:bodyPr>
          <a:lstStyle/>
          <a:p>
            <a:r>
              <a:rPr lang="en-US" sz="2700" dirty="0"/>
              <a:t>[</a:t>
            </a:r>
            <a:r>
              <a:rPr lang="en-US" sz="3606" dirty="0">
                <a:solidFill>
                  <a:schemeClr val="bg1">
                    <a:lumMod val="85000"/>
                  </a:schemeClr>
                </a:solidFill>
                <a:latin typeface="League Gothic"/>
              </a:rPr>
              <a:t>IMAGE: A question mark icon or a lightbulb icon]</a:t>
            </a:r>
            <a:endParaRPr lang="en-IL" sz="3606" dirty="0">
              <a:solidFill>
                <a:schemeClr val="bg1">
                  <a:lumMod val="85000"/>
                </a:schemeClr>
              </a:solidFill>
              <a:latin typeface="League Gothic"/>
            </a:endParaRPr>
          </a:p>
        </p:txBody>
      </p:sp>
      <p:pic>
        <p:nvPicPr>
          <p:cNvPr id="15" name="Graphic 14">
            <a:extLst>
              <a:ext uri="{FF2B5EF4-FFF2-40B4-BE49-F238E27FC236}">
                <a16:creationId xmlns:a16="http://schemas.microsoft.com/office/drawing/2014/main" id="{0218BBBC-6AAE-FDF4-67FE-F36C13F2E90A}"/>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90600" y="7291387"/>
            <a:ext cx="16869598" cy="2705101"/>
          </a:xfrm>
          <a:prstGeom prst="rect">
            <a:avLst/>
          </a:prstGeom>
        </p:spPr>
      </p:pic>
    </p:spTree>
    <p:extLst>
      <p:ext uri="{BB962C8B-B14F-4D97-AF65-F5344CB8AC3E}">
        <p14:creationId xmlns:p14="http://schemas.microsoft.com/office/powerpoint/2010/main" val="3372084155"/>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90000"/>
            <a:lum/>
          </a:blip>
          <a:srcRect/>
          <a:stretch>
            <a:fillRect t="-2000" b="-2000"/>
          </a:stretch>
        </a:blipFill>
        <a:effectLst/>
      </p:bgPr>
    </p:bg>
    <p:spTree>
      <p:nvGrpSpPr>
        <p:cNvPr id="1" name=""/>
        <p:cNvGrpSpPr/>
        <p:nvPr/>
      </p:nvGrpSpPr>
      <p:grpSpPr>
        <a:xfrm>
          <a:off x="0" y="0"/>
          <a:ext cx="0" cy="0"/>
          <a:chOff x="0" y="0"/>
          <a:chExt cx="0" cy="0"/>
        </a:xfrm>
      </p:grpSpPr>
      <p:sp>
        <p:nvSpPr>
          <p:cNvPr id="7" name="Freeform 4">
            <a:extLst>
              <a:ext uri="{FF2B5EF4-FFF2-40B4-BE49-F238E27FC236}">
                <a16:creationId xmlns:a16="http://schemas.microsoft.com/office/drawing/2014/main" id="{2356A47B-0E37-E0B8-CCB4-AEF9C0704A13}"/>
              </a:ext>
            </a:extLst>
          </p:cNvPr>
          <p:cNvSpPr>
            <a:spLocks noGrp="1" noRot="1" noMove="1" noResize="1" noEditPoints="1" noAdjustHandles="1" noChangeArrowheads="1" noChangeShapeType="1"/>
          </p:cNvSpPr>
          <p:nvPr/>
        </p:nvSpPr>
        <p:spPr>
          <a:xfrm>
            <a:off x="-2133600" y="-3088622"/>
            <a:ext cx="23778883" cy="1337562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dpi="0" rotWithShape="1">
            <a:blip r:embed="rId5">
              <a:alphaModFix amt="74000"/>
            </a:blip>
            <a:srcRect/>
            <a:stretch>
              <a:fillRect/>
            </a:stretch>
          </a:blipFill>
        </p:spPr>
        <p:txBody>
          <a:bodyPr/>
          <a:lstStyle/>
          <a:p>
            <a:endParaRPr lang="en-IL" dirty="0"/>
          </a:p>
        </p:txBody>
      </p:sp>
      <p:sp>
        <p:nvSpPr>
          <p:cNvPr id="2" name="Title 1">
            <a:extLst>
              <a:ext uri="{FF2B5EF4-FFF2-40B4-BE49-F238E27FC236}">
                <a16:creationId xmlns:a16="http://schemas.microsoft.com/office/drawing/2014/main" id="{E2FE92F1-9CED-D3BA-8F6C-7602CBF3894E}"/>
              </a:ext>
            </a:extLst>
          </p:cNvPr>
          <p:cNvSpPr>
            <a:spLocks noGrp="1"/>
          </p:cNvSpPr>
          <p:nvPr>
            <p:ph type="title"/>
          </p:nvPr>
        </p:nvSpPr>
        <p:spPr/>
        <p:txBody>
          <a:bodyPr>
            <a:normAutofit/>
          </a:bodyPr>
          <a:lstStyle/>
          <a:p>
            <a:pPr marL="674586" lvl="1" indent="-337293" algn="l" rtl="0">
              <a:lnSpc>
                <a:spcPts val="4374"/>
              </a:lnSpc>
              <a:spcBef>
                <a:spcPct val="20000"/>
              </a:spcBef>
              <a:buFont typeface="Arial"/>
              <a:buChar char="•"/>
            </a:pPr>
            <a:r>
              <a:rPr lang="en-US" sz="3124" kern="1200" dirty="0">
                <a:solidFill>
                  <a:srgbClr val="E9D8E7"/>
                </a:solidFill>
                <a:latin typeface="League Gothic"/>
                <a:ea typeface="+mn-ea"/>
                <a:cs typeface="+mn-cs"/>
              </a:rPr>
              <a:t>How We Solved It (Part 1): Smart Data &amp; Key Patterns</a:t>
            </a:r>
            <a:endParaRPr lang="en-IL" sz="3124" kern="1200" dirty="0">
              <a:solidFill>
                <a:srgbClr val="E9D8E7"/>
              </a:solidFill>
              <a:latin typeface="League Gothic"/>
              <a:ea typeface="+mn-ea"/>
              <a:cs typeface="+mn-cs"/>
            </a:endParaRPr>
          </a:p>
        </p:txBody>
      </p:sp>
      <p:sp>
        <p:nvSpPr>
          <p:cNvPr id="3" name="Content Placeholder 2">
            <a:extLst>
              <a:ext uri="{FF2B5EF4-FFF2-40B4-BE49-F238E27FC236}">
                <a16:creationId xmlns:a16="http://schemas.microsoft.com/office/drawing/2014/main" id="{9DA66E32-8FAB-AF5A-A7B8-1D602865F50B}"/>
              </a:ext>
            </a:extLst>
          </p:cNvPr>
          <p:cNvSpPr>
            <a:spLocks noGrp="1"/>
          </p:cNvSpPr>
          <p:nvPr>
            <p:ph idx="1"/>
          </p:nvPr>
        </p:nvSpPr>
        <p:spPr>
          <a:xfrm>
            <a:off x="457200" y="1777348"/>
            <a:ext cx="10858498" cy="6007099"/>
          </a:xfrm>
        </p:spPr>
        <p:txBody>
          <a:bodyPr>
            <a:normAutofit/>
          </a:bodyPr>
          <a:lstStyle/>
          <a:p>
            <a:pPr marL="337293" lvl="1" indent="0">
              <a:lnSpc>
                <a:spcPts val="4374"/>
              </a:lnSpc>
              <a:buNone/>
            </a:pPr>
            <a:r>
              <a:rPr lang="en-US" sz="3124" dirty="0">
                <a:solidFill>
                  <a:srgbClr val="E9D8E7"/>
                </a:solidFill>
                <a:latin typeface="League Gothic"/>
              </a:rPr>
              <a:t>Foundation: Component-Based Unity development.</a:t>
            </a:r>
          </a:p>
          <a:p>
            <a:pPr marL="337293" lvl="1" indent="0">
              <a:lnSpc>
                <a:spcPts val="4374"/>
              </a:lnSpc>
              <a:buNone/>
            </a:pPr>
            <a:r>
              <a:rPr lang="en-US" sz="3124" dirty="0">
                <a:solidFill>
                  <a:srgbClr val="E9D8E7"/>
                </a:solidFill>
                <a:latin typeface="League Gothic"/>
              </a:rPr>
              <a:t>#1: </a:t>
            </a:r>
            <a:r>
              <a:rPr lang="en-US" sz="3124" dirty="0" err="1">
                <a:solidFill>
                  <a:srgbClr val="E9D8E7"/>
                </a:solidFill>
                <a:latin typeface="League Gothic"/>
              </a:rPr>
              <a:t>ScriptableObjects</a:t>
            </a:r>
            <a:r>
              <a:rPr lang="en-US" sz="3124" dirty="0">
                <a:solidFill>
                  <a:srgbClr val="E9D8E7"/>
                </a:solidFill>
                <a:latin typeface="League Gothic"/>
              </a:rPr>
              <a:t> (SOs) - Data-Driven Design:</a:t>
            </a:r>
          </a:p>
          <a:p>
            <a:pPr marL="737343" lvl="2" indent="0">
              <a:lnSpc>
                <a:spcPts val="4374"/>
              </a:lnSpc>
              <a:buNone/>
            </a:pPr>
            <a:r>
              <a:rPr lang="en-US" sz="2724" dirty="0">
                <a:solidFill>
                  <a:srgbClr val="E9D8E7"/>
                </a:solidFill>
                <a:latin typeface="League Gothic"/>
              </a:rPr>
              <a:t>Suites and abilities defined as data files (SOs).</a:t>
            </a:r>
          </a:p>
          <a:p>
            <a:pPr marL="737343" lvl="2" indent="0">
              <a:lnSpc>
                <a:spcPts val="4374"/>
              </a:lnSpc>
              <a:buNone/>
            </a:pPr>
            <a:r>
              <a:rPr lang="en-US" sz="2724" dirty="0">
                <a:solidFill>
                  <a:srgbClr val="E9D8E7"/>
                </a:solidFill>
                <a:latin typeface="League Gothic"/>
              </a:rPr>
              <a:t>New Suit = New Data, not new complex code.</a:t>
            </a:r>
          </a:p>
          <a:p>
            <a:pPr marL="737343" lvl="2" indent="0">
              <a:lnSpc>
                <a:spcPts val="4374"/>
              </a:lnSpc>
              <a:buNone/>
            </a:pPr>
            <a:r>
              <a:rPr lang="en-US" sz="2724" dirty="0">
                <a:solidFill>
                  <a:srgbClr val="E9D8E7"/>
                </a:solidFill>
                <a:latin typeface="League Gothic"/>
              </a:rPr>
              <a:t>Benefit: Flexible, easy iteration, thematic integration.</a:t>
            </a:r>
          </a:p>
          <a:p>
            <a:pPr marL="337293" lvl="1" indent="0">
              <a:lnSpc>
                <a:spcPts val="4374"/>
              </a:lnSpc>
              <a:buNone/>
            </a:pPr>
            <a:r>
              <a:rPr lang="en-US" sz="3124" dirty="0">
                <a:solidFill>
                  <a:srgbClr val="E9D8E7"/>
                </a:solidFill>
                <a:latin typeface="League Gothic"/>
              </a:rPr>
              <a:t>#2: Strategy Pattern (Player Powers):</a:t>
            </a:r>
          </a:p>
          <a:p>
            <a:pPr marL="737343" lvl="2" indent="0">
              <a:lnSpc>
                <a:spcPts val="4374"/>
              </a:lnSpc>
              <a:buNone/>
            </a:pPr>
            <a:r>
              <a:rPr lang="en-US" sz="2724" dirty="0">
                <a:solidFill>
                  <a:srgbClr val="E9D8E7"/>
                </a:solidFill>
                <a:latin typeface="League Gothic"/>
              </a:rPr>
              <a:t>Player swaps "game plans" (power sets) from absorbed essences.</a:t>
            </a:r>
          </a:p>
          <a:p>
            <a:pPr marL="737343" lvl="2" indent="0">
              <a:lnSpc>
                <a:spcPts val="4374"/>
              </a:lnSpc>
              <a:buNone/>
            </a:pPr>
            <a:r>
              <a:rPr lang="en-US" sz="2724" dirty="0">
                <a:solidFill>
                  <a:srgbClr val="E9D8E7"/>
                </a:solidFill>
                <a:latin typeface="League Gothic"/>
              </a:rPr>
              <a:t>Benefit: Fluid playstyle changes.</a:t>
            </a:r>
          </a:p>
        </p:txBody>
      </p:sp>
      <p:pic>
        <p:nvPicPr>
          <p:cNvPr id="6" name="Graphic 5">
            <a:extLst>
              <a:ext uri="{FF2B5EF4-FFF2-40B4-BE49-F238E27FC236}">
                <a16:creationId xmlns:a16="http://schemas.microsoft.com/office/drawing/2014/main" id="{9795B035-6A52-9496-D53A-C293EFE430F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79253" y="7784447"/>
            <a:ext cx="17929494" cy="2502553"/>
          </a:xfrm>
          <a:prstGeom prst="rect">
            <a:avLst/>
          </a:prstGeom>
        </p:spPr>
      </p:pic>
    </p:spTree>
    <p:extLst>
      <p:ext uri="{BB962C8B-B14F-4D97-AF65-F5344CB8AC3E}">
        <p14:creationId xmlns:p14="http://schemas.microsoft.com/office/powerpoint/2010/main" val="264643727"/>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90000"/>
            <a:lum/>
          </a:blip>
          <a:srcRect/>
          <a:stretch>
            <a:fillRect t="-2000" b="-2000"/>
          </a:stretch>
        </a:blipFill>
        <a:effectLst/>
      </p:bgPr>
    </p:bg>
    <p:spTree>
      <p:nvGrpSpPr>
        <p:cNvPr id="1" name=""/>
        <p:cNvGrpSpPr/>
        <p:nvPr/>
      </p:nvGrpSpPr>
      <p:grpSpPr>
        <a:xfrm>
          <a:off x="0" y="0"/>
          <a:ext cx="0" cy="0"/>
          <a:chOff x="0" y="0"/>
          <a:chExt cx="0" cy="0"/>
        </a:xfrm>
      </p:grpSpPr>
      <p:sp>
        <p:nvSpPr>
          <p:cNvPr id="9" name="Freeform 4">
            <a:extLst>
              <a:ext uri="{FF2B5EF4-FFF2-40B4-BE49-F238E27FC236}">
                <a16:creationId xmlns:a16="http://schemas.microsoft.com/office/drawing/2014/main" id="{80F4C77C-3D55-0289-E045-68BD6E5A52E6}"/>
              </a:ext>
            </a:extLst>
          </p:cNvPr>
          <p:cNvSpPr>
            <a:spLocks noGrp="1" noRot="1" noMove="1" noResize="1" noEditPoints="1" noAdjustHandles="1" noChangeArrowheads="1" noChangeShapeType="1"/>
          </p:cNvSpPr>
          <p:nvPr/>
        </p:nvSpPr>
        <p:spPr>
          <a:xfrm>
            <a:off x="-2133600" y="-3088622"/>
            <a:ext cx="23778883" cy="1337562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dpi="0" rotWithShape="1">
            <a:blip r:embed="rId5">
              <a:alphaModFix amt="74000"/>
            </a:blip>
            <a:srcRect/>
            <a:stretch>
              <a:fillRect/>
            </a:stretch>
          </a:blipFill>
        </p:spPr>
        <p:txBody>
          <a:bodyPr/>
          <a:lstStyle/>
          <a:p>
            <a:endParaRPr lang="en-IL" dirty="0"/>
          </a:p>
        </p:txBody>
      </p:sp>
      <p:sp>
        <p:nvSpPr>
          <p:cNvPr id="2" name="Title 1">
            <a:extLst>
              <a:ext uri="{FF2B5EF4-FFF2-40B4-BE49-F238E27FC236}">
                <a16:creationId xmlns:a16="http://schemas.microsoft.com/office/drawing/2014/main" id="{35D63448-04C9-A177-E1A7-70E9B6881B0E}"/>
              </a:ext>
            </a:extLst>
          </p:cNvPr>
          <p:cNvSpPr>
            <a:spLocks noGrp="1"/>
          </p:cNvSpPr>
          <p:nvPr>
            <p:ph type="title"/>
          </p:nvPr>
        </p:nvSpPr>
        <p:spPr/>
        <p:txBody>
          <a:bodyPr>
            <a:normAutofit/>
          </a:bodyPr>
          <a:lstStyle/>
          <a:p>
            <a:pPr marL="571500" indent="-571500" algn="l">
              <a:lnSpc>
                <a:spcPct val="80000"/>
              </a:lnSpc>
              <a:spcBef>
                <a:spcPct val="20000"/>
              </a:spcBef>
              <a:buFont typeface="Arial" pitchFamily="34" charset="0"/>
              <a:buChar char="•"/>
            </a:pPr>
            <a:r>
              <a:rPr lang="en-US" sz="3100" dirty="0">
                <a:solidFill>
                  <a:srgbClr val="E9D8E7"/>
                </a:solidFill>
                <a:latin typeface="League Gothic"/>
                <a:ea typeface="+mn-ea"/>
                <a:cs typeface="+mn-cs"/>
              </a:rPr>
              <a:t>How We Solved It (Part 2): System Flow &amp; Communication</a:t>
            </a:r>
            <a:endParaRPr lang="en-IL" sz="3100" dirty="0">
              <a:solidFill>
                <a:srgbClr val="E9D8E7"/>
              </a:solidFill>
              <a:latin typeface="League Gothic"/>
              <a:ea typeface="+mn-ea"/>
              <a:cs typeface="+mn-cs"/>
            </a:endParaRPr>
          </a:p>
        </p:txBody>
      </p:sp>
      <p:sp>
        <p:nvSpPr>
          <p:cNvPr id="3" name="Content Placeholder 2">
            <a:extLst>
              <a:ext uri="{FF2B5EF4-FFF2-40B4-BE49-F238E27FC236}">
                <a16:creationId xmlns:a16="http://schemas.microsoft.com/office/drawing/2014/main" id="{95615FDE-99D8-3783-825F-1853A942471B}"/>
              </a:ext>
            </a:extLst>
          </p:cNvPr>
          <p:cNvSpPr>
            <a:spLocks noGrp="1"/>
          </p:cNvSpPr>
          <p:nvPr>
            <p:ph idx="1"/>
          </p:nvPr>
        </p:nvSpPr>
        <p:spPr/>
        <p:txBody>
          <a:bodyPr>
            <a:normAutofit/>
          </a:bodyPr>
          <a:lstStyle/>
          <a:p>
            <a:r>
              <a:rPr lang="en-US" sz="3700" dirty="0">
                <a:solidFill>
                  <a:srgbClr val="E9D8E7"/>
                </a:solidFill>
                <a:latin typeface="League Gothic"/>
              </a:rPr>
              <a:t>#3: State Pattern (Enemy AI &amp; Game Flow):</a:t>
            </a:r>
          </a:p>
          <a:p>
            <a:pPr lvl="1">
              <a:buChar char="•"/>
            </a:pPr>
            <a:r>
              <a:rPr lang="en-US" sz="3700" dirty="0">
                <a:solidFill>
                  <a:srgbClr val="E9D8E7"/>
                </a:solidFill>
                <a:latin typeface="League Gothic"/>
              </a:rPr>
              <a:t>Enemies: Clear behavior states (idle, chase, attack).</a:t>
            </a:r>
          </a:p>
          <a:p>
            <a:pPr lvl="1">
              <a:buChar char="•"/>
            </a:pPr>
            <a:r>
              <a:rPr lang="en-US" sz="3700" dirty="0">
                <a:solidFill>
                  <a:srgbClr val="E9D8E7"/>
                </a:solidFill>
                <a:latin typeface="League Gothic"/>
              </a:rPr>
              <a:t>Game: Defined states (menu, playing, paused).</a:t>
            </a:r>
          </a:p>
          <a:p>
            <a:pPr lvl="1">
              <a:buChar char="•"/>
            </a:pPr>
            <a:r>
              <a:rPr lang="en-US" sz="3700" dirty="0">
                <a:solidFill>
                  <a:srgbClr val="E9D8E7"/>
                </a:solidFill>
                <a:latin typeface="League Gothic"/>
              </a:rPr>
              <a:t>Benefit: Organized, </a:t>
            </a:r>
            <a:r>
              <a:rPr lang="en-US" sz="3700" dirty="0" err="1">
                <a:solidFill>
                  <a:srgbClr val="E9D8E7"/>
                </a:solidFill>
                <a:latin typeface="League Gothic"/>
              </a:rPr>
              <a:t>debuggable</a:t>
            </a:r>
            <a:r>
              <a:rPr lang="en-US" sz="3700" dirty="0">
                <a:solidFill>
                  <a:srgbClr val="E9D8E7"/>
                </a:solidFill>
                <a:latin typeface="League Gothic"/>
              </a:rPr>
              <a:t> complex behaviors.</a:t>
            </a:r>
          </a:p>
          <a:p>
            <a:endParaRPr lang="en-IL" dirty="0"/>
          </a:p>
        </p:txBody>
      </p:sp>
      <p:pic>
        <p:nvPicPr>
          <p:cNvPr id="7" name="Graphic 6">
            <a:extLst>
              <a:ext uri="{FF2B5EF4-FFF2-40B4-BE49-F238E27FC236}">
                <a16:creationId xmlns:a16="http://schemas.microsoft.com/office/drawing/2014/main" id="{E419AEB8-EA69-81C6-DDE5-C451E4F0D02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9312" y="4533900"/>
            <a:ext cx="15908197" cy="5753100"/>
          </a:xfrm>
          <a:prstGeom prst="rect">
            <a:avLst/>
          </a:prstGeom>
        </p:spPr>
      </p:pic>
      <p:sp>
        <p:nvSpPr>
          <p:cNvPr id="8" name="Content Placeholder 2">
            <a:extLst>
              <a:ext uri="{FF2B5EF4-FFF2-40B4-BE49-F238E27FC236}">
                <a16:creationId xmlns:a16="http://schemas.microsoft.com/office/drawing/2014/main" id="{47BB6367-9B14-D390-477E-2C57C89BD355}"/>
              </a:ext>
            </a:extLst>
          </p:cNvPr>
          <p:cNvSpPr txBox="1">
            <a:spLocks/>
          </p:cNvSpPr>
          <p:nvPr/>
        </p:nvSpPr>
        <p:spPr>
          <a:xfrm>
            <a:off x="9601202" y="1599481"/>
            <a:ext cx="8229600" cy="4525963"/>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solidFill>
                  <a:srgbClr val="E9D8E7"/>
                </a:solidFill>
                <a:latin typeface="League Gothic"/>
              </a:rPr>
              <a:t>#4: Observer Pattern (SO Event Channels - "Notice Board"):</a:t>
            </a:r>
          </a:p>
          <a:p>
            <a:pPr lvl="1">
              <a:buFont typeface="Arial" pitchFamily="34" charset="0"/>
              <a:buChar char="•"/>
            </a:pPr>
            <a:r>
              <a:rPr lang="en-US" sz="3700" dirty="0">
                <a:solidFill>
                  <a:srgbClr val="E9D8E7"/>
                </a:solidFill>
                <a:latin typeface="League Gothic"/>
              </a:rPr>
              <a:t>Event happens (player hit) -&gt; posts "notice" (SO Event).</a:t>
            </a:r>
          </a:p>
          <a:p>
            <a:pPr lvl="1">
              <a:buFont typeface="Arial" pitchFamily="34" charset="0"/>
              <a:buChar char="•"/>
            </a:pPr>
            <a:r>
              <a:rPr lang="en-US" sz="3700" dirty="0">
                <a:solidFill>
                  <a:srgbClr val="E9D8E7"/>
                </a:solidFill>
                <a:latin typeface="League Gothic"/>
              </a:rPr>
              <a:t>Other systems (UI, sound) react if interested. No direct links.</a:t>
            </a:r>
          </a:p>
          <a:p>
            <a:pPr lvl="1">
              <a:buFont typeface="Arial" pitchFamily="34" charset="0"/>
              <a:buChar char="•"/>
            </a:pPr>
            <a:r>
              <a:rPr lang="en-US" sz="3700" dirty="0">
                <a:solidFill>
                  <a:srgbClr val="E9D8E7"/>
                </a:solidFill>
                <a:latin typeface="League Gothic"/>
              </a:rPr>
              <a:t>Benefit: Decoupled systems, cleaner code, maintainable.</a:t>
            </a:r>
          </a:p>
          <a:p>
            <a:r>
              <a:rPr lang="en-US" sz="3700" dirty="0">
                <a:solidFill>
                  <a:srgbClr val="E9D8E7"/>
                </a:solidFill>
                <a:latin typeface="League Gothic"/>
              </a:rPr>
              <a:t>Key Tech: URP (visuals), A* Pathfinding (enemy nav).</a:t>
            </a:r>
          </a:p>
          <a:p>
            <a:endParaRPr lang="en-IL" dirty="0"/>
          </a:p>
        </p:txBody>
      </p:sp>
    </p:spTree>
    <p:extLst>
      <p:ext uri="{BB962C8B-B14F-4D97-AF65-F5344CB8AC3E}">
        <p14:creationId xmlns:p14="http://schemas.microsoft.com/office/powerpoint/2010/main" val="3026098404"/>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4">
            <a:alphaModFix amt="90000"/>
            <a:lum/>
          </a:blip>
          <a:srcRect/>
          <a:stretch>
            <a:fillRect t="-2000" b="-2000"/>
          </a:stretch>
        </a:blipFill>
        <a:effectLst/>
      </p:bgPr>
    </p:bg>
    <p:spTree>
      <p:nvGrpSpPr>
        <p:cNvPr id="1" name=""/>
        <p:cNvGrpSpPr/>
        <p:nvPr/>
      </p:nvGrpSpPr>
      <p:grpSpPr>
        <a:xfrm>
          <a:off x="0" y="0"/>
          <a:ext cx="0" cy="0"/>
          <a:chOff x="0" y="0"/>
          <a:chExt cx="0" cy="0"/>
        </a:xfrm>
      </p:grpSpPr>
      <p:sp>
        <p:nvSpPr>
          <p:cNvPr id="8" name="Freeform 4">
            <a:extLst>
              <a:ext uri="{FF2B5EF4-FFF2-40B4-BE49-F238E27FC236}">
                <a16:creationId xmlns:a16="http://schemas.microsoft.com/office/drawing/2014/main" id="{461E1337-E101-B759-C2F6-B3A4FE699D52}"/>
              </a:ext>
            </a:extLst>
          </p:cNvPr>
          <p:cNvSpPr>
            <a:spLocks noGrp="1" noRot="1" noMove="1" noResize="1" noEditPoints="1" noAdjustHandles="1" noChangeArrowheads="1" noChangeShapeType="1"/>
          </p:cNvSpPr>
          <p:nvPr/>
        </p:nvSpPr>
        <p:spPr>
          <a:xfrm>
            <a:off x="-2133600" y="-3088622"/>
            <a:ext cx="23778883" cy="13375622"/>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dpi="0" rotWithShape="1">
            <a:blip r:embed="rId5">
              <a:alphaModFix amt="74000"/>
            </a:blip>
            <a:srcRect/>
            <a:stretch>
              <a:fillRect/>
            </a:stretch>
          </a:blipFill>
        </p:spPr>
        <p:txBody>
          <a:bodyPr/>
          <a:lstStyle/>
          <a:p>
            <a:endParaRPr lang="en-IL" dirty="0"/>
          </a:p>
        </p:txBody>
      </p:sp>
      <p:sp>
        <p:nvSpPr>
          <p:cNvPr id="2" name="Title 1">
            <a:extLst>
              <a:ext uri="{FF2B5EF4-FFF2-40B4-BE49-F238E27FC236}">
                <a16:creationId xmlns:a16="http://schemas.microsoft.com/office/drawing/2014/main" id="{EB0E6E22-3C25-849E-516D-EA0685F518C2}"/>
              </a:ext>
            </a:extLst>
          </p:cNvPr>
          <p:cNvSpPr>
            <a:spLocks noGrp="1"/>
          </p:cNvSpPr>
          <p:nvPr>
            <p:ph type="title"/>
          </p:nvPr>
        </p:nvSpPr>
        <p:spPr/>
        <p:txBody>
          <a:bodyPr/>
          <a:lstStyle/>
          <a:p>
            <a:r>
              <a:rPr lang="en-US" dirty="0"/>
              <a:t> </a:t>
            </a:r>
            <a:r>
              <a:rPr lang="en-US" sz="3100" dirty="0">
                <a:solidFill>
                  <a:srgbClr val="E9D8E7"/>
                </a:solidFill>
                <a:latin typeface="League Gothic"/>
                <a:ea typeface="+mn-ea"/>
                <a:cs typeface="+mn-cs"/>
              </a:rPr>
              <a:t>So, Did Our Plan Work?</a:t>
            </a:r>
            <a:endParaRPr lang="en-IL" sz="3100" dirty="0">
              <a:solidFill>
                <a:srgbClr val="E9D8E7"/>
              </a:solidFill>
              <a:latin typeface="League Gothic"/>
              <a:ea typeface="+mn-ea"/>
              <a:cs typeface="+mn-cs"/>
            </a:endParaRPr>
          </a:p>
        </p:txBody>
      </p:sp>
      <p:sp>
        <p:nvSpPr>
          <p:cNvPr id="3" name="Content Placeholder 2">
            <a:extLst>
              <a:ext uri="{FF2B5EF4-FFF2-40B4-BE49-F238E27FC236}">
                <a16:creationId xmlns:a16="http://schemas.microsoft.com/office/drawing/2014/main" id="{3990B3DB-3FDE-50D2-5DF4-D9878E02645D}"/>
              </a:ext>
            </a:extLst>
          </p:cNvPr>
          <p:cNvSpPr>
            <a:spLocks noGrp="1"/>
          </p:cNvSpPr>
          <p:nvPr>
            <p:ph idx="1"/>
          </p:nvPr>
        </p:nvSpPr>
        <p:spPr/>
        <p:txBody>
          <a:bodyPr/>
          <a:lstStyle/>
          <a:p>
            <a:pPr>
              <a:lnSpc>
                <a:spcPct val="80000"/>
              </a:lnSpc>
            </a:pPr>
            <a:r>
              <a:rPr lang="en-US" sz="3100" dirty="0">
                <a:solidFill>
                  <a:srgbClr val="E9D8E7"/>
                </a:solidFill>
                <a:latin typeface="League Gothic"/>
              </a:rPr>
              <a:t>Added 3 diverse powers; minimal core changes.</a:t>
            </a:r>
          </a:p>
          <a:p>
            <a:pPr>
              <a:lnSpc>
                <a:spcPct val="80000"/>
              </a:lnSpc>
            </a:pPr>
            <a:r>
              <a:rPr lang="en-US" sz="3100" dirty="0">
                <a:solidFill>
                  <a:srgbClr val="E9D8E7"/>
                </a:solidFill>
                <a:latin typeface="League Gothic"/>
              </a:rPr>
              <a:t>Smooth performance and game feel.</a:t>
            </a:r>
          </a:p>
          <a:p>
            <a:pPr>
              <a:lnSpc>
                <a:spcPct val="80000"/>
              </a:lnSpc>
            </a:pPr>
            <a:r>
              <a:rPr lang="en-US" sz="3100" dirty="0">
                <a:solidFill>
                  <a:srgbClr val="E9D8E7"/>
                </a:solidFill>
                <a:latin typeface="League Gothic"/>
              </a:rPr>
              <a:t>Decoupled system: easier debugging &amp; additions</a:t>
            </a:r>
            <a:r>
              <a:rPr lang="en-US" dirty="0"/>
              <a:t>.</a:t>
            </a:r>
          </a:p>
          <a:p>
            <a:endParaRPr lang="en-IL" dirty="0"/>
          </a:p>
        </p:txBody>
      </p:sp>
      <p:sp>
        <p:nvSpPr>
          <p:cNvPr id="4" name="TextBox 3">
            <a:extLst>
              <a:ext uri="{FF2B5EF4-FFF2-40B4-BE49-F238E27FC236}">
                <a16:creationId xmlns:a16="http://schemas.microsoft.com/office/drawing/2014/main" id="{52F6A400-BF47-57DB-4030-BA7BF1F3B8F2}"/>
              </a:ext>
            </a:extLst>
          </p:cNvPr>
          <p:cNvSpPr txBox="1"/>
          <p:nvPr/>
        </p:nvSpPr>
        <p:spPr>
          <a:xfrm>
            <a:off x="8839200" y="594200"/>
            <a:ext cx="8053808" cy="569387"/>
          </a:xfrm>
          <a:prstGeom prst="rect">
            <a:avLst/>
          </a:prstGeom>
          <a:noFill/>
        </p:spPr>
        <p:txBody>
          <a:bodyPr wrap="none" rtlCol="0">
            <a:spAutoFit/>
          </a:bodyPr>
          <a:lstStyle/>
          <a:p>
            <a:r>
              <a:rPr lang="en-US" sz="2700" dirty="0"/>
              <a:t>[</a:t>
            </a:r>
            <a:r>
              <a:rPr lang="en-US" sz="3100" dirty="0">
                <a:solidFill>
                  <a:srgbClr val="E9D8E7"/>
                </a:solidFill>
                <a:latin typeface="League Gothic"/>
              </a:rPr>
              <a:t>IMAGE/GIF: Short GIF showing off a few different cool powers in action]</a:t>
            </a:r>
            <a:endParaRPr lang="en-IL" sz="3100" dirty="0">
              <a:solidFill>
                <a:srgbClr val="E9D8E7"/>
              </a:solidFill>
              <a:latin typeface="League Gothic"/>
            </a:endParaRPr>
          </a:p>
        </p:txBody>
      </p:sp>
      <p:pic>
        <p:nvPicPr>
          <p:cNvPr id="7" name="Graphic 6">
            <a:extLst>
              <a:ext uri="{FF2B5EF4-FFF2-40B4-BE49-F238E27FC236}">
                <a16:creationId xmlns:a16="http://schemas.microsoft.com/office/drawing/2014/main" id="{CA21F004-76EB-20DA-038A-52559FAC4F2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38200" y="3316525"/>
            <a:ext cx="16446465" cy="7005700"/>
          </a:xfrm>
          <a:prstGeom prst="rect">
            <a:avLst/>
          </a:prstGeom>
        </p:spPr>
      </p:pic>
    </p:spTree>
    <p:extLst>
      <p:ext uri="{BB962C8B-B14F-4D97-AF65-F5344CB8AC3E}">
        <p14:creationId xmlns:p14="http://schemas.microsoft.com/office/powerpoint/2010/main" val="1885343557"/>
      </p:ext>
    </p:extLst>
  </p:cSld>
  <p:clrMapOvr>
    <a:overrideClrMapping bg1="lt1" tx1="dk1" bg2="lt2" tx2="dk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466</TotalTime>
  <Words>1277</Words>
  <Application>Microsoft Office PowerPoint</Application>
  <PresentationFormat>Custom</PresentationFormat>
  <Paragraphs>111</Paragraphs>
  <Slides>13</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League Gothic</vt:lpstr>
      <vt:lpstr>Indi Kazka</vt:lpstr>
      <vt:lpstr>Arial</vt:lpstr>
      <vt:lpstr>Calibri</vt:lpstr>
      <vt:lpstr>Aptos</vt:lpstr>
      <vt:lpstr>Office Theme</vt:lpstr>
      <vt:lpstr>PowerPoint Presentation</vt:lpstr>
      <vt:lpstr>PowerPoint Presentation</vt:lpstr>
      <vt:lpstr>PowerPoint Presentation</vt:lpstr>
      <vt:lpstr>PowerPoint Presentation</vt:lpstr>
      <vt:lpstr>PowerPoint Presentation</vt:lpstr>
      <vt:lpstr>Making it All Happen</vt:lpstr>
      <vt:lpstr>How We Solved It (Part 1): Smart Data &amp; Key Patterns</vt:lpstr>
      <vt:lpstr>How We Solved It (Part 2): System Flow &amp; Communication</vt:lpstr>
      <vt:lpstr> So, Did Our Plan Work?</vt:lpstr>
      <vt:lpstr>The Coolest Part &amp; What's Next</vt:lpstr>
      <vt:lpstr>Questions?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Projects Day Presentation</dc:title>
  <cp:lastModifiedBy>Daniel Taelon fradkin</cp:lastModifiedBy>
  <cp:revision>96</cp:revision>
  <dcterms:created xsi:type="dcterms:W3CDTF">2006-08-16T00:00:00Z</dcterms:created>
  <dcterms:modified xsi:type="dcterms:W3CDTF">2025-05-19T15:59:16Z</dcterms:modified>
  <dc:identifier>DAGnZ0M5Nl0</dc:identifier>
</cp:coreProperties>
</file>

<file path=docProps/thumbnail.jpeg>
</file>